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29.jpg" ContentType="image/jpg"/>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9"/>
  </p:notesMasterIdLst>
  <p:sldIdLst>
    <p:sldId id="256" r:id="rId2"/>
    <p:sldId id="47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459"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460" r:id="rId47"/>
    <p:sldId id="300" r:id="rId48"/>
    <p:sldId id="301" r:id="rId49"/>
    <p:sldId id="302" r:id="rId50"/>
    <p:sldId id="303" r:id="rId51"/>
    <p:sldId id="304" r:id="rId52"/>
    <p:sldId id="461" r:id="rId53"/>
    <p:sldId id="305" r:id="rId54"/>
    <p:sldId id="477" r:id="rId55"/>
    <p:sldId id="478" r:id="rId56"/>
    <p:sldId id="306" r:id="rId57"/>
    <p:sldId id="307" r:id="rId58"/>
    <p:sldId id="308" r:id="rId59"/>
    <p:sldId id="309" r:id="rId60"/>
    <p:sldId id="310" r:id="rId61"/>
    <p:sldId id="311" r:id="rId62"/>
    <p:sldId id="312" r:id="rId63"/>
    <p:sldId id="313" r:id="rId64"/>
    <p:sldId id="314" r:id="rId65"/>
    <p:sldId id="315" r:id="rId66"/>
    <p:sldId id="316" r:id="rId67"/>
    <p:sldId id="323" r:id="rId68"/>
    <p:sldId id="324" r:id="rId69"/>
    <p:sldId id="467" r:id="rId70"/>
    <p:sldId id="325" r:id="rId71"/>
    <p:sldId id="327" r:id="rId72"/>
    <p:sldId id="328" r:id="rId73"/>
    <p:sldId id="329" r:id="rId74"/>
    <p:sldId id="330" r:id="rId75"/>
    <p:sldId id="331" r:id="rId76"/>
    <p:sldId id="332" r:id="rId77"/>
    <p:sldId id="333" r:id="rId78"/>
    <p:sldId id="334" r:id="rId79"/>
    <p:sldId id="468" r:id="rId80"/>
    <p:sldId id="335" r:id="rId81"/>
    <p:sldId id="469" r:id="rId82"/>
    <p:sldId id="339" r:id="rId83"/>
    <p:sldId id="463" r:id="rId84"/>
    <p:sldId id="340" r:id="rId85"/>
    <p:sldId id="341" r:id="rId86"/>
    <p:sldId id="342" r:id="rId87"/>
    <p:sldId id="343" r:id="rId88"/>
    <p:sldId id="464"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1" r:id="rId116"/>
    <p:sldId id="373" r:id="rId117"/>
    <p:sldId id="374" r:id="rId118"/>
    <p:sldId id="465" r:id="rId119"/>
    <p:sldId id="466" r:id="rId120"/>
    <p:sldId id="375" r:id="rId121"/>
    <p:sldId id="376" r:id="rId122"/>
    <p:sldId id="377" r:id="rId123"/>
    <p:sldId id="379" r:id="rId124"/>
    <p:sldId id="380" r:id="rId125"/>
    <p:sldId id="381" r:id="rId126"/>
    <p:sldId id="382" r:id="rId127"/>
    <p:sldId id="384" r:id="rId128"/>
    <p:sldId id="385" r:id="rId129"/>
    <p:sldId id="386" r:id="rId130"/>
    <p:sldId id="388" r:id="rId131"/>
    <p:sldId id="389" r:id="rId132"/>
    <p:sldId id="390" r:id="rId133"/>
    <p:sldId id="391" r:id="rId134"/>
    <p:sldId id="392" r:id="rId135"/>
    <p:sldId id="393" r:id="rId136"/>
    <p:sldId id="402" r:id="rId137"/>
    <p:sldId id="403" r:id="rId138"/>
    <p:sldId id="419" r:id="rId139"/>
    <p:sldId id="420" r:id="rId140"/>
    <p:sldId id="421" r:id="rId141"/>
    <p:sldId id="422" r:id="rId142"/>
    <p:sldId id="423" r:id="rId143"/>
    <p:sldId id="425" r:id="rId144"/>
    <p:sldId id="426" r:id="rId145"/>
    <p:sldId id="429" r:id="rId146"/>
    <p:sldId id="428" r:id="rId147"/>
    <p:sldId id="430" r:id="rId148"/>
    <p:sldId id="431" r:id="rId149"/>
    <p:sldId id="432" r:id="rId150"/>
    <p:sldId id="471" r:id="rId151"/>
    <p:sldId id="472" r:id="rId152"/>
    <p:sldId id="473" r:id="rId153"/>
    <p:sldId id="474" r:id="rId154"/>
    <p:sldId id="442" r:id="rId155"/>
    <p:sldId id="444" r:id="rId156"/>
    <p:sldId id="445" r:id="rId157"/>
    <p:sldId id="446" r:id="rId158"/>
    <p:sldId id="433" r:id="rId159"/>
    <p:sldId id="435" r:id="rId160"/>
    <p:sldId id="436" r:id="rId161"/>
    <p:sldId id="470" r:id="rId162"/>
    <p:sldId id="475" r:id="rId163"/>
    <p:sldId id="437" r:id="rId164"/>
    <p:sldId id="401" r:id="rId165"/>
    <p:sldId id="434" r:id="rId166"/>
    <p:sldId id="438" r:id="rId167"/>
    <p:sldId id="439" r:id="rId168"/>
    <p:sldId id="440" r:id="rId169"/>
    <p:sldId id="441" r:id="rId170"/>
    <p:sldId id="456" r:id="rId171"/>
    <p:sldId id="458" r:id="rId172"/>
    <p:sldId id="457" r:id="rId173"/>
    <p:sldId id="449" r:id="rId174"/>
    <p:sldId id="455" r:id="rId175"/>
    <p:sldId id="451" r:id="rId176"/>
    <p:sldId id="453" r:id="rId177"/>
    <p:sldId id="394" r:id="rId178"/>
  </p:sldIdLst>
  <p:sldSz cx="9144000" cy="6858000" type="screen4x3"/>
  <p:notesSz cx="9144000" cy="6858000"/>
  <p:embeddedFontLst>
    <p:embeddedFont>
      <p:font typeface="Helvetica Neue" panose="020B0604020202020204" charset="0"/>
      <p:regular r:id="rId180"/>
      <p:bold r:id="rId181"/>
      <p:italic r:id="rId182"/>
      <p:boldItalic r:id="rId183"/>
    </p:embeddedFont>
    <p:embeddedFont>
      <p:font typeface="Calibri" panose="020F0502020204030204" pitchFamily="34" charset="0"/>
      <p:regular r:id="rId184"/>
      <p:bold r:id="rId185"/>
      <p:italic r:id="rId186"/>
      <p:boldItalic r:id="rId1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7" roundtripDataSignature="AMtx7mgxkwT3QVEZSKRRSKjXkfgBsp3N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5C2FEC-3308-4D32-A677-E438D5DB771A}">
  <a:tblStyle styleId="{2C5C2FEC-3308-4D32-A677-E438D5DB771A}" styleName="Table_0">
    <a:wholeTbl>
      <a:tcTxStyle b="off" i="off">
        <a:font>
          <a:latin typeface="Calibri"/>
          <a:ea typeface="Calibri"/>
          <a:cs typeface="Calibri"/>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chemeClr val="accent6"/>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6">
              <a:alpha val="40000"/>
            </a:schemeClr>
          </a:solidFill>
        </a:fill>
      </a:tcStyle>
    </a:band1H>
    <a:band2H>
      <a:tcTxStyle b="off" i="off"/>
      <a:tcStyle>
        <a:tcBdr/>
      </a:tcStyle>
    </a:band2H>
    <a:band1V>
      <a:tcTxStyle b="off" i="off"/>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fill>
          <a:solidFill>
            <a:schemeClr val="accent6">
              <a:alpha val="40000"/>
            </a:schemeClr>
          </a:solidFill>
        </a:fill>
      </a:tcStyle>
    </a:band1V>
    <a:band2V>
      <a:tcTxStyle b="off" i="off"/>
      <a:tcStyle>
        <a:tcBdr/>
      </a:tcStyle>
    </a:band2V>
    <a:la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6"/>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662" autoAdjust="0"/>
  </p:normalViewPr>
  <p:slideViewPr>
    <p:cSldViewPr snapToGrid="0">
      <p:cViewPr varScale="1">
        <p:scale>
          <a:sx n="69" d="100"/>
          <a:sy n="69" d="100"/>
        </p:scale>
        <p:origin x="1314"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customschemas.google.com/relationships/presentationmetadata" Target="metadata"/><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8.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59079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 name="Google Shape;28;p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596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69757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9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9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8529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9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8576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9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5" name="Google Shape;835;p9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8558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9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41" name="Google Shape;841;p9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837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9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p9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8032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0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3" name="Google Shape;853;p10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58797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274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0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p10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5905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13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872" name="Google Shape;872;p133: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9765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3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1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59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96043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3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1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1420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13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13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416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3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13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3802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4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14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529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4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4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8778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4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14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0015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1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1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38290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1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8" name="Google Shape;938;p1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64465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2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p1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5140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2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8" name="Google Shape;958;p1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09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34850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2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69375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p14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78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4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2" name="Google Shape;982;p14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49781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4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14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80125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4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p1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99841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1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p1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2716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5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15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155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5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15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1917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5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15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9700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5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15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31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09863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54: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15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566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12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p1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729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7345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549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23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66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21273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2556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 name="Google Shape;34;p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230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909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624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7865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5674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smtClean="0"/>
              <a:t>Contingency: </a:t>
            </a:r>
            <a:r>
              <a:rPr lang="en-US" sz="1000" dirty="0" smtClean="0"/>
              <a:t>a provision for a possible event or circumstances but cannot be predicted with </a:t>
            </a:r>
            <a:r>
              <a:rPr lang="en-US" sz="1000" dirty="0" err="1" smtClean="0"/>
              <a:t>certainity</a:t>
            </a:r>
            <a:r>
              <a:rPr lang="en-US" sz="1000" dirty="0" smtClean="0"/>
              <a:t>.</a:t>
            </a:r>
            <a:endParaRPr sz="1000" dirty="0"/>
          </a:p>
        </p:txBody>
      </p:sp>
      <p:sp>
        <p:nvSpPr>
          <p:cNvPr id="230" name="Google Shape;230;p2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9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2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66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4437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9236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530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3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 name="Google Shape;41;p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2334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3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50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3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3759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3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7752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0600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0535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0846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3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641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3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8158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3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4042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3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9712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88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4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1909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4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952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4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09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4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3433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60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3134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4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242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4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0424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7726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4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4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9949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69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89023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5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6908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1442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5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832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4342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p5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931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5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607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5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188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586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6870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014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5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569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6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55875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6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2242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Prototypes: early models of a product that simulate the design</a:t>
            </a:r>
            <a:r>
              <a:rPr lang="en-US" baseline="0" dirty="0" smtClean="0"/>
              <a:t> and functionality.</a:t>
            </a:r>
            <a:endParaRPr dirty="0"/>
          </a:p>
        </p:txBody>
      </p:sp>
      <p:sp>
        <p:nvSpPr>
          <p:cNvPr id="608" name="Google Shape;608;p6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6175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6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6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036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7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p7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549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7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995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7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6651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0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8" name="Google Shape;638;p10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7137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1803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1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781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1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1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768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1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1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3772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1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1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40608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1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1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4174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1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1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223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7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p7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9370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11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11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01994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7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0032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7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76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4034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7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569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7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09733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7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030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95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8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8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23434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45381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2130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8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8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2740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p8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9001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8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p8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75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97382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8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8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84566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8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38926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8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7" name="Google Shape;777;p8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3257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p8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39169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8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86981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9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5" name="Google Shape;795;p9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0305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9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9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5632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9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9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4371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9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585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9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9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436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3"/>
        <p:cNvGrpSpPr/>
        <p:nvPr/>
      </p:nvGrpSpPr>
      <p:grpSpPr>
        <a:xfrm>
          <a:off x="0" y="0"/>
          <a:ext cx="0" cy="0"/>
          <a:chOff x="0" y="0"/>
          <a:chExt cx="0" cy="0"/>
        </a:xfrm>
      </p:grpSpPr>
      <p:sp>
        <p:nvSpPr>
          <p:cNvPr id="14" name="Google Shape;14;p128"/>
          <p:cNvSpPr txBox="1">
            <a:spLocks noGrp="1"/>
          </p:cNvSpPr>
          <p:nvPr>
            <p:ph type="ctrTitle"/>
          </p:nvPr>
        </p:nvSpPr>
        <p:spPr>
          <a:xfrm>
            <a:off x="1507743" y="-108711"/>
            <a:ext cx="6128512" cy="5740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0929C6"/>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28"/>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29"/>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29"/>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400" b="0" i="0">
                <a:solidFill>
                  <a:srgbClr val="252525"/>
                </a:solidFill>
                <a:latin typeface="Helvetica Neue"/>
                <a:ea typeface="Helvetica Neue"/>
                <a:cs typeface="Helvetica Neue"/>
                <a:sym typeface="Helvetica Neu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
        <p:cNvGrpSpPr/>
        <p:nvPr/>
      </p:nvGrpSpPr>
      <p:grpSpPr>
        <a:xfrm>
          <a:off x="0" y="0"/>
          <a:ext cx="0" cy="0"/>
          <a:chOff x="0" y="0"/>
          <a:chExt cx="0" cy="0"/>
        </a:xfrm>
      </p:grpSpPr>
      <p:sp>
        <p:nvSpPr>
          <p:cNvPr id="20" name="Google Shape;20;p130"/>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27"/>
          <p:cNvPicPr preferRelativeResize="0"/>
          <p:nvPr/>
        </p:nvPicPr>
        <p:blipFill rotWithShape="1">
          <a:blip r:embed="rId6">
            <a:alphaModFix/>
          </a:blip>
          <a:srcRect/>
          <a:stretch/>
        </p:blipFill>
        <p:spPr>
          <a:xfrm>
            <a:off x="0" y="0"/>
            <a:ext cx="9144000" cy="6857998"/>
          </a:xfrm>
          <a:prstGeom prst="rect">
            <a:avLst/>
          </a:prstGeom>
          <a:noFill/>
          <a:ln>
            <a:noFill/>
          </a:ln>
        </p:spPr>
      </p:pic>
      <p:sp>
        <p:nvSpPr>
          <p:cNvPr id="11" name="Google Shape;11;p127"/>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600" b="1" i="0"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27"/>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rgbClr val="252525"/>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hyperlink" Target="https://www.wired.com/2012/12/dec-26-1982-times-top-man-the-personal-computer/"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hyperlink" Target="https://hive.com/blog/what-is-a-kanban-board/" TargetMode="External"/><Relationship Id="rId2" Type="http://schemas.openxmlformats.org/officeDocument/2006/relationships/hyperlink" Target="https://trello.com/" TargetMode="Externa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mariosalexandrou.com/methodologies/rapid-application-development.asp"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www.mariosalexandrou.com/methodologies/joint-application-development.asp"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1"/>
          <p:cNvSpPr txBox="1"/>
          <p:nvPr/>
        </p:nvSpPr>
        <p:spPr>
          <a:xfrm>
            <a:off x="1661717" y="2449649"/>
            <a:ext cx="6347637" cy="27930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50"/>
              <a:buFont typeface="Arial"/>
              <a:buNone/>
            </a:pPr>
            <a:r>
              <a:rPr lang="en-US" sz="4050" b="1" i="0" u="none" strike="noStrike" cap="none" dirty="0" smtClean="0">
                <a:solidFill>
                  <a:srgbClr val="002060"/>
                </a:solidFill>
                <a:latin typeface="Times New Roman" panose="02020603050405020304" pitchFamily="18" charset="0"/>
                <a:ea typeface="Calibri"/>
                <a:cs typeface="Times New Roman" panose="02020603050405020304" pitchFamily="18" charset="0"/>
                <a:sym typeface="Calibri"/>
              </a:rPr>
              <a:t>Introduction To </a:t>
            </a:r>
            <a:endParaRPr sz="1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050"/>
              <a:buFont typeface="Arial"/>
              <a:buNone/>
            </a:pPr>
            <a:r>
              <a:rPr lang="en-US" sz="4050" b="1"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rPr>
              <a:t>System Analysis and </a:t>
            </a:r>
            <a:r>
              <a:rPr lang="en-US" sz="4050" b="1" i="0" u="none" strike="noStrike" cap="none" dirty="0" smtClean="0">
                <a:solidFill>
                  <a:srgbClr val="002060"/>
                </a:solidFill>
                <a:latin typeface="Times New Roman" panose="02020603050405020304" pitchFamily="18" charset="0"/>
                <a:ea typeface="Calibri"/>
                <a:cs typeface="Times New Roman" panose="02020603050405020304" pitchFamily="18" charset="0"/>
                <a:sym typeface="Calibri"/>
              </a:rPr>
              <a:t>Design</a:t>
            </a:r>
          </a:p>
          <a:p>
            <a:pPr algn="ctr">
              <a:lnSpc>
                <a:spcPct val="150000"/>
              </a:lnSpc>
            </a:pPr>
            <a:endParaRPr lang="en-US" sz="1800" b="1" dirty="0" smtClean="0">
              <a:latin typeface="Times New Roman" panose="02020603050405020304" pitchFamily="18" charset="0"/>
              <a:cs typeface="Times New Roman" panose="02020603050405020304" pitchFamily="18" charset="0"/>
            </a:endParaRPr>
          </a:p>
          <a:p>
            <a:pPr algn="ctr">
              <a:lnSpc>
                <a:spcPct val="150000"/>
              </a:lnSpc>
            </a:pPr>
            <a:r>
              <a:rPr lang="en-US" sz="1800" b="1" dirty="0" smtClean="0">
                <a:latin typeface="Times New Roman" panose="02020603050405020304" pitchFamily="18" charset="0"/>
                <a:cs typeface="Times New Roman" panose="02020603050405020304" pitchFamily="18" charset="0"/>
              </a:rPr>
              <a:t>Software Analysis &amp; Design | </a:t>
            </a:r>
            <a:r>
              <a:rPr lang="en-US" sz="1800" b="1" dirty="0">
                <a:latin typeface="Times New Roman" panose="02020603050405020304" pitchFamily="18" charset="0"/>
                <a:cs typeface="Times New Roman" panose="02020603050405020304" pitchFamily="18" charset="0"/>
              </a:rPr>
              <a:t>CSIT </a:t>
            </a:r>
            <a:r>
              <a:rPr lang="en-US" sz="1800" b="1" dirty="0" smtClean="0">
                <a:latin typeface="Times New Roman" panose="02020603050405020304" pitchFamily="18" charset="0"/>
                <a:cs typeface="Times New Roman" panose="02020603050405020304" pitchFamily="18" charset="0"/>
              </a:rPr>
              <a:t>5</a:t>
            </a:r>
            <a:r>
              <a:rPr lang="en-US" sz="1800" b="1" baseline="30000" dirty="0" smtClean="0">
                <a:latin typeface="Times New Roman" panose="02020603050405020304" pitchFamily="18" charset="0"/>
                <a:cs typeface="Times New Roman" panose="02020603050405020304" pitchFamily="18" charset="0"/>
              </a:rPr>
              <a:t>th</a:t>
            </a:r>
            <a:r>
              <a:rPr lang="en-US" sz="1800" b="1" dirty="0" smtClean="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a:p>
            <a:pPr algn="ctr">
              <a:lnSpc>
                <a:spcPct val="150000"/>
              </a:lnSpc>
            </a:pPr>
            <a:r>
              <a:rPr lang="en-US" sz="1800" b="1" dirty="0">
                <a:latin typeface="Times New Roman" panose="02020603050405020304" pitchFamily="18" charset="0"/>
                <a:cs typeface="Times New Roman" panose="02020603050405020304" pitchFamily="18" charset="0"/>
              </a:rPr>
              <a:t> Instructor: </a:t>
            </a:r>
            <a:r>
              <a:rPr lang="en-US" sz="1800" b="1" dirty="0" err="1">
                <a:latin typeface="Times New Roman" panose="02020603050405020304" pitchFamily="18" charset="0"/>
                <a:cs typeface="Times New Roman" panose="02020603050405020304" pitchFamily="18" charset="0"/>
              </a:rPr>
              <a:t>Pratiksha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Poudel</a:t>
            </a:r>
            <a:endParaRPr lang="en-US" sz="1800" b="1"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4050"/>
              <a:buFont typeface="Arial"/>
              <a:buNone/>
            </a:pPr>
            <a:endParaRPr sz="135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9"/>
          <p:cNvSpPr txBox="1">
            <a:spLocks noGrp="1"/>
          </p:cNvSpPr>
          <p:nvPr>
            <p:ph type="title"/>
          </p:nvPr>
        </p:nvSpPr>
        <p:spPr>
          <a:xfrm>
            <a:off x="1358153" y="202858"/>
            <a:ext cx="7157958"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Information System(IS)</a:t>
            </a:r>
            <a:endParaRPr dirty="0"/>
          </a:p>
        </p:txBody>
      </p:sp>
      <p:sp>
        <p:nvSpPr>
          <p:cNvPr id="128" name="Google Shape;128;p9"/>
          <p:cNvSpPr txBox="1"/>
          <p:nvPr/>
        </p:nvSpPr>
        <p:spPr>
          <a:xfrm>
            <a:off x="3454653" y="1594543"/>
            <a:ext cx="2243455" cy="514350"/>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3600"/>
              <a:buFont typeface="Arial"/>
              <a:buNone/>
            </a:pPr>
            <a:r>
              <a:rPr lang="en-US" sz="3600" b="1" i="0" u="none" strike="noStrike" cap="none">
                <a:solidFill>
                  <a:srgbClr val="0929C6"/>
                </a:solidFill>
                <a:latin typeface="Times New Roman"/>
                <a:ea typeface="Times New Roman"/>
                <a:cs typeface="Times New Roman"/>
                <a:sym typeface="Times New Roman"/>
              </a:rPr>
              <a:t>Continue…</a:t>
            </a:r>
            <a:endParaRPr sz="3600" b="0" i="0" u="none" strike="noStrike" cap="none">
              <a:solidFill>
                <a:schemeClr val="dk1"/>
              </a:solidFill>
              <a:latin typeface="Times New Roman"/>
              <a:ea typeface="Times New Roman"/>
              <a:cs typeface="Times New Roman"/>
              <a:sym typeface="Times New Roman"/>
            </a:endParaRPr>
          </a:p>
        </p:txBody>
      </p:sp>
      <p:pic>
        <p:nvPicPr>
          <p:cNvPr id="129" name="Google Shape;129;p9"/>
          <p:cNvPicPr preferRelativeResize="0"/>
          <p:nvPr/>
        </p:nvPicPr>
        <p:blipFill rotWithShape="1">
          <a:blip r:embed="rId3">
            <a:alphaModFix/>
          </a:blip>
          <a:srcRect/>
          <a:stretch/>
        </p:blipFill>
        <p:spPr>
          <a:xfrm>
            <a:off x="228600" y="1481327"/>
            <a:ext cx="8287511" cy="4875276"/>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2"/>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810" name="Google Shape;810;p92"/>
          <p:cNvSpPr txBox="1"/>
          <p:nvPr/>
        </p:nvSpPr>
        <p:spPr>
          <a:xfrm>
            <a:off x="228600" y="990600"/>
            <a:ext cx="8763000" cy="28623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Testing and Turnover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Many of the programming components have already been tested since RAD emphasis reuse.</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reduces overall testing time. But new components must be tested and all interfaces must be fully exercised. </a:t>
            </a:r>
            <a:endParaRPr sz="24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aphicFrame>
        <p:nvGraphicFramePr>
          <p:cNvPr id="815" name="Google Shape;815;p93"/>
          <p:cNvGraphicFramePr/>
          <p:nvPr/>
        </p:nvGraphicFramePr>
        <p:xfrm>
          <a:off x="152400" y="457201"/>
          <a:ext cx="8686800" cy="5798400"/>
        </p:xfrm>
        <a:graphic>
          <a:graphicData uri="http://schemas.openxmlformats.org/drawingml/2006/table">
            <a:tbl>
              <a:tblPr>
                <a:gradFill>
                  <a:gsLst>
                    <a:gs pos="0">
                      <a:srgbClr val="FFBB82"/>
                    </a:gs>
                    <a:gs pos="35000">
                      <a:srgbClr val="FFCFA8"/>
                    </a:gs>
                    <a:gs pos="100000">
                      <a:srgbClr val="FFEBD9"/>
                    </a:gs>
                  </a:gsLst>
                  <a:lin ang="16200000" scaled="0"/>
                </a:gradFill>
                <a:tableStyleId>{2C5C2FEC-3308-4D32-A677-E438D5DB771A}</a:tableStyleId>
              </a:tblPr>
              <a:tblGrid>
                <a:gridCol w="4343400">
                  <a:extLst>
                    <a:ext uri="{9D8B030D-6E8A-4147-A177-3AD203B41FA5}">
                      <a16:colId xmlns="" xmlns:a16="http://schemas.microsoft.com/office/drawing/2014/main" val="20000"/>
                    </a:ext>
                  </a:extLst>
                </a:gridCol>
                <a:gridCol w="4343400">
                  <a:extLst>
                    <a:ext uri="{9D8B030D-6E8A-4147-A177-3AD203B41FA5}">
                      <a16:colId xmlns="" xmlns:a16="http://schemas.microsoft.com/office/drawing/2014/main" val="20001"/>
                    </a:ext>
                  </a:extLst>
                </a:gridCol>
              </a:tblGrid>
              <a:tr h="571400">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dirty="0">
                          <a:solidFill>
                            <a:srgbClr val="FF0000"/>
                          </a:solidFill>
                          <a:latin typeface="Times New Roman"/>
                          <a:ea typeface="Times New Roman"/>
                          <a:cs typeface="Times New Roman"/>
                          <a:sym typeface="Times New Roman"/>
                        </a:rPr>
                        <a:t>Advantages of RAD</a:t>
                      </a:r>
                      <a:endParaRPr sz="1400" u="none" strike="noStrike" cap="none" dirty="0"/>
                    </a:p>
                  </a:txBody>
                  <a:tcPr marL="86300" marR="86300" marT="43150" marB="43150" anchor="ctr"/>
                </a:tc>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Disadvantages of RAD</a:t>
                      </a:r>
                      <a:endParaRPr sz="1400" u="none" strike="noStrike" cap="none"/>
                    </a:p>
                  </a:txBody>
                  <a:tcPr marL="86300" marR="86300" marT="43150" marB="43150" anchor="ctr"/>
                </a:tc>
                <a:extLst>
                  <a:ext uri="{0D108BD9-81ED-4DB2-BD59-A6C34878D82A}">
                    <a16:rowId xmlns="" xmlns:a16="http://schemas.microsoft.com/office/drawing/2014/main" val="10000"/>
                  </a:ext>
                </a:extLst>
              </a:tr>
              <a:tr h="1306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Requirements can be changed at any time</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Needs strong team collaboration</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 xmlns:a16="http://schemas.microsoft.com/office/drawing/2014/main" val="10001"/>
                  </a:ext>
                </a:extLst>
              </a:tr>
              <a:tr h="1306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t>Encourages and priorities customer feedback</a:t>
                      </a:r>
                      <a:endParaRPr sz="2400" u="none" strike="noStrike" cap="none" dirty="0">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Cannot work with large teams</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 xmlns:a16="http://schemas.microsoft.com/office/drawing/2014/main" val="10002"/>
                  </a:ext>
                </a:extLst>
              </a:tr>
              <a:tr h="66540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Reviews are quick</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Needs highly skilled developers</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 xmlns:a16="http://schemas.microsoft.com/office/drawing/2014/main" val="10003"/>
                  </a:ext>
                </a:extLst>
              </a:tr>
              <a:tr h="194810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t>Development time is drastically reduced</a:t>
                      </a:r>
                      <a:endParaRPr sz="2400" u="none" strike="noStrike" cap="none" dirty="0">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t>Needs user requirement throughout the life cycle of the product</a:t>
                      </a:r>
                      <a:endParaRPr sz="2400" u="none" strike="noStrike" cap="none" dirty="0">
                        <a:latin typeface="Times New Roman"/>
                        <a:ea typeface="Times New Roman"/>
                        <a:cs typeface="Times New Roman"/>
                        <a:sym typeface="Times New Roman"/>
                      </a:endParaRPr>
                    </a:p>
                  </a:txBody>
                  <a:tcPr marL="86300" marR="86300" marT="43150" marB="43150" anchor="ct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aphicFrame>
        <p:nvGraphicFramePr>
          <p:cNvPr id="820" name="Google Shape;820;p94"/>
          <p:cNvGraphicFramePr/>
          <p:nvPr/>
        </p:nvGraphicFramePr>
        <p:xfrm>
          <a:off x="0" y="761999"/>
          <a:ext cx="9144000" cy="5359150"/>
        </p:xfrm>
        <a:graphic>
          <a:graphicData uri="http://schemas.openxmlformats.org/drawingml/2006/table">
            <a:tbl>
              <a:tblPr>
                <a:noFill/>
                <a:tableStyleId>{2C5C2FEC-3308-4D32-A677-E438D5DB771A}</a:tableStyleId>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644100">
                <a:tc>
                  <a:txBody>
                    <a:bodyPr/>
                    <a:lstStyle/>
                    <a:p>
                      <a:pPr marL="0" marR="0" lvl="0" indent="0" algn="l" rtl="0">
                        <a:lnSpc>
                          <a:spcPct val="150000"/>
                        </a:lnSpc>
                        <a:spcBef>
                          <a:spcPts val="0"/>
                        </a:spcBef>
                        <a:spcAft>
                          <a:spcPts val="0"/>
                        </a:spcAft>
                        <a:buClr>
                          <a:srgbClr val="000000"/>
                        </a:buClr>
                        <a:buSzPts val="2400"/>
                        <a:buFont typeface="Arial"/>
                        <a:buNone/>
                      </a:pPr>
                      <a:r>
                        <a:rPr lang="en-US" sz="2400" b="1" u="none" strike="noStrike" cap="none" dirty="0">
                          <a:solidFill>
                            <a:srgbClr val="FF0000"/>
                          </a:solidFill>
                          <a:latin typeface="Times New Roman"/>
                          <a:ea typeface="Times New Roman"/>
                          <a:cs typeface="Times New Roman"/>
                          <a:sym typeface="Times New Roman"/>
                        </a:rPr>
                        <a:t>Advantages of RAD</a:t>
                      </a:r>
                      <a:endParaRPr sz="1400" u="none" strike="noStrike" cap="none" dirty="0"/>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Disadvantages of RAD</a:t>
                      </a:r>
                      <a:endParaRPr sz="1400" u="none" strike="noStrike" cap="none"/>
                    </a:p>
                  </a:txBody>
                  <a:tcPr marL="86300" marR="86300" marT="43150" marB="43150" anchor="ctr"/>
                </a:tc>
                <a:extLst>
                  <a:ext uri="{0D108BD9-81ED-4DB2-BD59-A6C34878D82A}">
                    <a16:rowId xmlns="" xmlns:a16="http://schemas.microsoft.com/office/drawing/2014/main" val="10000"/>
                  </a:ext>
                </a:extLst>
              </a:tr>
              <a:tr h="12006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More productivity with fewer people</a:t>
                      </a:r>
                      <a:endParaRPr sz="1400" u="none" strike="noStrike" cap="none"/>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Only suitable for projects which have a small development time</a:t>
                      </a:r>
                      <a:endParaRPr sz="1400" u="none" strike="noStrike" cap="none"/>
                    </a:p>
                  </a:txBody>
                  <a:tcPr marL="86300" marR="86300" marT="43150" marB="43150" anchor="ctr"/>
                </a:tc>
                <a:extLst>
                  <a:ext uri="{0D108BD9-81ED-4DB2-BD59-A6C34878D82A}">
                    <a16:rowId xmlns="" xmlns:a16="http://schemas.microsoft.com/office/drawing/2014/main" val="10001"/>
                  </a:ext>
                </a:extLst>
              </a:tr>
              <a:tr h="12006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latin typeface="Times New Roman"/>
                          <a:ea typeface="Times New Roman"/>
                          <a:cs typeface="Times New Roman"/>
                          <a:sym typeface="Times New Roman"/>
                        </a:rPr>
                        <a:t>Time between prototypes and iterations is short</a:t>
                      </a:r>
                      <a:endParaRPr sz="1400" u="none" strike="noStrike" cap="none" dirty="0"/>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More complex to manage when compared to other models</a:t>
                      </a:r>
                      <a:endParaRPr sz="1400" u="none" strike="noStrike" cap="none"/>
                    </a:p>
                  </a:txBody>
                  <a:tcPr marL="86300" marR="86300" marT="43150" marB="43150" anchor="ctr"/>
                </a:tc>
                <a:extLst>
                  <a:ext uri="{0D108BD9-81ED-4DB2-BD59-A6C34878D82A}">
                    <a16:rowId xmlns="" xmlns:a16="http://schemas.microsoft.com/office/drawing/2014/main" val="10002"/>
                  </a:ext>
                </a:extLst>
              </a:tr>
              <a:tr h="2313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latin typeface="Times New Roman"/>
                          <a:ea typeface="Times New Roman"/>
                          <a:cs typeface="Times New Roman"/>
                          <a:sym typeface="Times New Roman"/>
                        </a:rPr>
                        <a:t>Integration isn’t a problem, since it integrates from project inception</a:t>
                      </a:r>
                      <a:endParaRPr sz="1400" u="none" strike="noStrike" cap="none" dirty="0"/>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dirty="0">
                          <a:latin typeface="Times New Roman"/>
                          <a:ea typeface="Times New Roman"/>
                          <a:cs typeface="Times New Roman"/>
                          <a:sym typeface="Times New Roman"/>
                        </a:rPr>
                        <a:t>Only systems which can be </a:t>
                      </a:r>
                      <a:r>
                        <a:rPr lang="en-US" sz="2400" u="none" strike="noStrike" cap="none" dirty="0" err="1">
                          <a:latin typeface="Times New Roman"/>
                          <a:ea typeface="Times New Roman"/>
                          <a:cs typeface="Times New Roman"/>
                          <a:sym typeface="Times New Roman"/>
                        </a:rPr>
                        <a:t>modularised</a:t>
                      </a:r>
                      <a:r>
                        <a:rPr lang="en-US" sz="2400" u="none" strike="noStrike" cap="none" dirty="0">
                          <a:latin typeface="Times New Roman"/>
                          <a:ea typeface="Times New Roman"/>
                          <a:cs typeface="Times New Roman"/>
                          <a:sym typeface="Times New Roman"/>
                        </a:rPr>
                        <a:t> can be developed using Rapid application development.</a:t>
                      </a:r>
                      <a:endParaRPr sz="1400" u="none" strike="noStrike" cap="none" dirty="0"/>
                    </a:p>
                  </a:txBody>
                  <a:tcPr marL="86300" marR="86300" marT="43150" marB="43150" anchor="ct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5"/>
          <p:cNvSpPr txBox="1">
            <a:spLocks noGrp="1"/>
          </p:cNvSpPr>
          <p:nvPr>
            <p:ph type="title"/>
          </p:nvPr>
        </p:nvSpPr>
        <p:spPr>
          <a:xfrm>
            <a:off x="1398524" y="98805"/>
            <a:ext cx="7453376"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Traditional Vs RAD Diagram</a:t>
            </a:r>
            <a:endParaRPr sz="4000" dirty="0"/>
          </a:p>
        </p:txBody>
      </p:sp>
      <p:pic>
        <p:nvPicPr>
          <p:cNvPr id="826" name="Google Shape;826;p95"/>
          <p:cNvPicPr preferRelativeResize="0"/>
          <p:nvPr/>
        </p:nvPicPr>
        <p:blipFill rotWithShape="1">
          <a:blip r:embed="rId3">
            <a:alphaModFix/>
          </a:blip>
          <a:srcRect/>
          <a:stretch/>
        </p:blipFill>
        <p:spPr>
          <a:xfrm>
            <a:off x="629412" y="990600"/>
            <a:ext cx="7886700" cy="5486400"/>
          </a:xfrm>
          <a:prstGeom prst="rect">
            <a:avLst/>
          </a:prstGeom>
          <a:noFill/>
          <a:ln>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6"/>
          <p:cNvSpPr txBox="1">
            <a:spLocks noGrp="1"/>
          </p:cNvSpPr>
          <p:nvPr>
            <p:ph type="title"/>
          </p:nvPr>
        </p:nvSpPr>
        <p:spPr>
          <a:xfrm>
            <a:off x="228600" y="457200"/>
            <a:ext cx="8610600" cy="110799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RAD Model Vs Traditional SDLC</a:t>
            </a:r>
            <a:br>
              <a:rPr lang="en-US" dirty="0"/>
            </a:br>
            <a:endParaRPr dirty="0"/>
          </a:p>
        </p:txBody>
      </p:sp>
      <p:sp>
        <p:nvSpPr>
          <p:cNvPr id="832" name="Google Shape;832;p96"/>
          <p:cNvSpPr txBox="1"/>
          <p:nvPr/>
        </p:nvSpPr>
        <p:spPr>
          <a:xfrm>
            <a:off x="381000" y="1371600"/>
            <a:ext cx="8305800" cy="544764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Times New Roman"/>
                <a:ea typeface="Times New Roman"/>
                <a:cs typeface="Times New Roman"/>
                <a:sym typeface="Times New Roman"/>
              </a:rPr>
              <a:t>The traditional SDLC follows a rigid process models with high emphasis on requirement analysis and gathering before the coding starts.</a:t>
            </a:r>
            <a:endParaRPr sz="1400" b="0" i="0" u="none" strike="noStrike" cap="none" dirty="0">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Times New Roman"/>
                <a:ea typeface="Times New Roman"/>
                <a:cs typeface="Times New Roman"/>
                <a:sym typeface="Times New Roman"/>
              </a:rPr>
              <a:t> It puts pressure on the customer to sign off the requirements before the project starts and the customer doesn’t get the feel of the product as there is no working build available for a long time.</a:t>
            </a:r>
            <a:endParaRPr sz="1400" b="0" i="0" u="none" strike="noStrike" cap="none" dirty="0">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Times New Roman"/>
                <a:ea typeface="Times New Roman"/>
                <a:cs typeface="Times New Roman"/>
                <a:sym typeface="Times New Roman"/>
              </a:rPr>
              <a:t>The customer may need some changes after he gets to see the software. However, the change process is quite rigid and it may not be feasible to incorporate major changes in the product in the traditional SDLC.</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97"/>
          <p:cNvSpPr txBox="1">
            <a:spLocks noGrp="1"/>
          </p:cNvSpPr>
          <p:nvPr>
            <p:ph type="title"/>
          </p:nvPr>
        </p:nvSpPr>
        <p:spPr>
          <a:xfrm>
            <a:off x="228600" y="457200"/>
            <a:ext cx="8610600" cy="110799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RAD Model Vs Traditional SDLC</a:t>
            </a:r>
            <a:br>
              <a:rPr lang="en-US" dirty="0"/>
            </a:br>
            <a:endParaRPr dirty="0"/>
          </a:p>
        </p:txBody>
      </p:sp>
      <p:sp>
        <p:nvSpPr>
          <p:cNvPr id="838" name="Google Shape;838;p97"/>
          <p:cNvSpPr txBox="1"/>
          <p:nvPr/>
        </p:nvSpPr>
        <p:spPr>
          <a:xfrm>
            <a:off x="381000" y="1371600"/>
            <a:ext cx="8305800" cy="369331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RAD model focuses on iterative and incremental delivery of working models to the customer. </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results in rapid delivery to the customer and customer involvement during the complete development cycle of product reducing the risk of non-conformance with the actual user requirements.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8"/>
          <p:cNvSpPr txBox="1">
            <a:spLocks noGrp="1"/>
          </p:cNvSpPr>
          <p:nvPr>
            <p:ph type="title"/>
          </p:nvPr>
        </p:nvSpPr>
        <p:spPr>
          <a:xfrm>
            <a:off x="1587661" y="292769"/>
            <a:ext cx="534162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3200"/>
              <a:t>Joint Application </a:t>
            </a:r>
            <a:r>
              <a:rPr lang="en-US" sz="4000"/>
              <a:t>Design</a:t>
            </a:r>
            <a:endParaRPr sz="4000"/>
          </a:p>
        </p:txBody>
      </p:sp>
      <p:sp>
        <p:nvSpPr>
          <p:cNvPr id="844" name="Google Shape;844;p98"/>
          <p:cNvSpPr txBox="1"/>
          <p:nvPr/>
        </p:nvSpPr>
        <p:spPr>
          <a:xfrm>
            <a:off x="76200" y="1219200"/>
            <a:ext cx="8915400" cy="4373633"/>
          </a:xfrm>
          <a:prstGeom prst="rect">
            <a:avLst/>
          </a:prstGeom>
          <a:noFill/>
          <a:ln>
            <a:noFill/>
          </a:ln>
        </p:spPr>
        <p:txBody>
          <a:bodyPr spcFirstLastPara="1" wrap="square" lIns="0" tIns="53975" rIns="0" bIns="0" anchor="t" anchorCtr="0">
            <a:spAutoFit/>
          </a:bodyPr>
          <a:lstStyle/>
          <a:p>
            <a:pPr marL="12065" marR="5080" lvl="0" indent="0" algn="ctr" rtl="0">
              <a:lnSpc>
                <a:spcPct val="150000"/>
              </a:lnSpc>
              <a:spcBef>
                <a:spcPts val="0"/>
              </a:spcBef>
              <a:spcAft>
                <a:spcPts val="0"/>
              </a:spcAft>
              <a:buClr>
                <a:srgbClr val="000000"/>
              </a:buClr>
              <a:buSzPts val="2400"/>
              <a:buFont typeface="Arial"/>
              <a:buNone/>
            </a:pPr>
            <a:r>
              <a:rPr lang="en-US" sz="2200" b="1" i="0" u="none" strike="noStrike" cap="none" dirty="0">
                <a:solidFill>
                  <a:srgbClr val="C00000"/>
                </a:solidFill>
                <a:latin typeface="Times New Roman" pitchFamily="18" charset="0"/>
                <a:ea typeface="Calibri"/>
                <a:cs typeface="Times New Roman" pitchFamily="18" charset="0"/>
                <a:sym typeface="Calibri"/>
              </a:rPr>
              <a:t>JAD Philosophy </a:t>
            </a:r>
            <a:endParaRPr sz="2200" b="0" i="0" u="none" strike="noStrike" cap="none" dirty="0">
              <a:solidFill>
                <a:srgbClr val="000000"/>
              </a:solidFill>
              <a:latin typeface="Times New Roman" pitchFamily="18" charset="0"/>
              <a:cs typeface="Times New Roman" pitchFamily="18" charset="0"/>
              <a:sym typeface="Arial"/>
            </a:endParaRPr>
          </a:p>
          <a:p>
            <a:pPr marL="12065" marR="5080" lvl="0" indent="0" algn="ctr" rtl="0">
              <a:lnSpc>
                <a:spcPct val="150000"/>
              </a:lnSpc>
              <a:spcBef>
                <a:spcPts val="425"/>
              </a:spcBef>
              <a:spcAft>
                <a:spcPts val="0"/>
              </a:spcAft>
              <a:buClr>
                <a:srgbClr val="000000"/>
              </a:buClr>
              <a:buSzPts val="2400"/>
              <a:buFont typeface="Arial"/>
              <a:buNone/>
            </a:pPr>
            <a:r>
              <a:rPr lang="en-US" sz="2200" b="1" i="0" u="none" strike="noStrike" cap="none" dirty="0">
                <a:solidFill>
                  <a:srgbClr val="C00000"/>
                </a:solidFill>
                <a:latin typeface="Times New Roman" pitchFamily="18" charset="0"/>
                <a:ea typeface="Calibri"/>
                <a:cs typeface="Times New Roman" pitchFamily="18" charset="0"/>
                <a:sym typeface="Calibri"/>
              </a:rPr>
              <a:t>JAD concept is based on 4 ideas</a:t>
            </a:r>
            <a:endParaRPr sz="2200" b="0" i="0" u="none" strike="noStrike" cap="none" dirty="0">
              <a:solidFill>
                <a:srgbClr val="000000"/>
              </a:solidFill>
              <a:latin typeface="Times New Roman" pitchFamily="18" charset="0"/>
              <a:cs typeface="Times New Roman" pitchFamily="18" charset="0"/>
              <a:sym typeface="Arial"/>
            </a:endParaRPr>
          </a:p>
          <a:p>
            <a:pPr marL="12066" marR="5080" lvl="0" algn="just" rtl="0">
              <a:lnSpc>
                <a:spcPct val="150000"/>
              </a:lnSpc>
              <a:spcBef>
                <a:spcPts val="425"/>
              </a:spcBef>
              <a:spcAft>
                <a:spcPts val="0"/>
              </a:spcAft>
              <a:buClr>
                <a:srgbClr val="D9B146"/>
              </a:buClr>
              <a:buSzPts val="2750"/>
            </a:pPr>
            <a:r>
              <a:rPr lang="en-US" sz="2200" b="1" i="0" u="none" strike="noStrike" cap="none" dirty="0" smtClean="0">
                <a:solidFill>
                  <a:schemeClr val="dk1"/>
                </a:solidFill>
                <a:latin typeface="Times New Roman" pitchFamily="18" charset="0"/>
                <a:ea typeface="Times New Roman"/>
                <a:cs typeface="Times New Roman" pitchFamily="18" charset="0"/>
                <a:sym typeface="Times New Roman"/>
              </a:rPr>
              <a:t>Idea 1: </a:t>
            </a:r>
            <a:r>
              <a:rPr lang="en-US" sz="2200" b="0" i="0" u="none" strike="noStrike" cap="none" dirty="0" smtClean="0">
                <a:solidFill>
                  <a:schemeClr val="dk1"/>
                </a:solidFill>
                <a:latin typeface="Times New Roman" pitchFamily="18" charset="0"/>
                <a:ea typeface="Times New Roman"/>
                <a:cs typeface="Times New Roman" pitchFamily="18" charset="0"/>
                <a:sym typeface="Times New Roman"/>
              </a:rPr>
              <a:t>The </a:t>
            </a:r>
            <a:r>
              <a:rPr lang="en-US" sz="2200" b="0" i="0" u="none" strike="noStrike" cap="none" dirty="0">
                <a:solidFill>
                  <a:schemeClr val="dk1"/>
                </a:solidFill>
                <a:latin typeface="Times New Roman" pitchFamily="18" charset="0"/>
                <a:ea typeface="Times New Roman"/>
                <a:cs typeface="Times New Roman" pitchFamily="18" charset="0"/>
                <a:sym typeface="Times New Roman"/>
              </a:rPr>
              <a:t>users who do the job have the best understanding of that job.</a:t>
            </a:r>
            <a:endParaRPr sz="2200" b="0" i="0" u="none" strike="noStrike" cap="none" dirty="0">
              <a:solidFill>
                <a:srgbClr val="000000"/>
              </a:solidFill>
              <a:latin typeface="Times New Roman" pitchFamily="18" charset="0"/>
              <a:cs typeface="Times New Roman" pitchFamily="18" charset="0"/>
              <a:sym typeface="Arial"/>
            </a:endParaRPr>
          </a:p>
          <a:p>
            <a:pPr marL="12066" marR="5080" lvl="0" algn="just" rtl="0">
              <a:lnSpc>
                <a:spcPct val="150000"/>
              </a:lnSpc>
              <a:spcBef>
                <a:spcPts val="425"/>
              </a:spcBef>
              <a:spcAft>
                <a:spcPts val="0"/>
              </a:spcAft>
              <a:buClr>
                <a:srgbClr val="D9B146"/>
              </a:buClr>
              <a:buSzPts val="2750"/>
            </a:pPr>
            <a:r>
              <a:rPr lang="en-US" sz="2200" b="1" i="0" u="none" strike="noStrike" cap="none" dirty="0" smtClean="0">
                <a:solidFill>
                  <a:schemeClr val="dk1"/>
                </a:solidFill>
                <a:latin typeface="Times New Roman" pitchFamily="18" charset="0"/>
                <a:ea typeface="Times New Roman"/>
                <a:cs typeface="Times New Roman" pitchFamily="18" charset="0"/>
                <a:sym typeface="Times New Roman"/>
              </a:rPr>
              <a:t>Idea 2: </a:t>
            </a:r>
            <a:r>
              <a:rPr lang="en-US" sz="2200" b="0" i="0" u="none" strike="noStrike" cap="none" dirty="0" smtClean="0">
                <a:solidFill>
                  <a:schemeClr val="dk1"/>
                </a:solidFill>
                <a:latin typeface="Times New Roman" pitchFamily="18" charset="0"/>
                <a:ea typeface="Times New Roman"/>
                <a:cs typeface="Times New Roman" pitchFamily="18" charset="0"/>
                <a:sym typeface="Times New Roman"/>
              </a:rPr>
              <a:t>The </a:t>
            </a:r>
            <a:r>
              <a:rPr lang="en-US" sz="2200" b="0" i="0" u="none" strike="noStrike" cap="none" dirty="0">
                <a:solidFill>
                  <a:schemeClr val="dk1"/>
                </a:solidFill>
                <a:latin typeface="Times New Roman" pitchFamily="18" charset="0"/>
                <a:ea typeface="Times New Roman"/>
                <a:cs typeface="Times New Roman" pitchFamily="18" charset="0"/>
                <a:sym typeface="Times New Roman"/>
              </a:rPr>
              <a:t>developers have the best understanding of how technology works.</a:t>
            </a:r>
            <a:endParaRPr sz="2200" b="0" i="0" u="none" strike="noStrike" cap="none" dirty="0">
              <a:solidFill>
                <a:srgbClr val="000000"/>
              </a:solidFill>
              <a:latin typeface="Times New Roman" pitchFamily="18" charset="0"/>
              <a:cs typeface="Times New Roman" pitchFamily="18" charset="0"/>
              <a:sym typeface="Arial"/>
            </a:endParaRPr>
          </a:p>
          <a:p>
            <a:pPr marL="12066" marR="5080" lvl="0" algn="just" rtl="0">
              <a:lnSpc>
                <a:spcPct val="150000"/>
              </a:lnSpc>
              <a:spcBef>
                <a:spcPts val="425"/>
              </a:spcBef>
              <a:spcAft>
                <a:spcPts val="0"/>
              </a:spcAft>
              <a:buClr>
                <a:srgbClr val="D9B146"/>
              </a:buClr>
              <a:buSzPts val="2750"/>
            </a:pPr>
            <a:r>
              <a:rPr lang="en-US" sz="2200" b="1" i="0" u="none" strike="noStrike" cap="none" dirty="0" smtClean="0">
                <a:solidFill>
                  <a:schemeClr val="dk1"/>
                </a:solidFill>
                <a:latin typeface="Times New Roman" pitchFamily="18" charset="0"/>
                <a:ea typeface="Times New Roman"/>
                <a:cs typeface="Times New Roman" pitchFamily="18" charset="0"/>
                <a:sym typeface="Times New Roman"/>
              </a:rPr>
              <a:t>Idea 3: </a:t>
            </a:r>
            <a:r>
              <a:rPr lang="en-US" sz="2200" b="0" i="0" u="none" strike="noStrike" cap="none" dirty="0" smtClean="0">
                <a:solidFill>
                  <a:schemeClr val="dk1"/>
                </a:solidFill>
                <a:latin typeface="Times New Roman" pitchFamily="18" charset="0"/>
                <a:ea typeface="Times New Roman"/>
                <a:cs typeface="Times New Roman" pitchFamily="18" charset="0"/>
                <a:sym typeface="Times New Roman"/>
              </a:rPr>
              <a:t>The </a:t>
            </a:r>
            <a:r>
              <a:rPr lang="en-US" sz="2200" b="0" i="0" u="none" strike="noStrike" cap="none" dirty="0">
                <a:solidFill>
                  <a:schemeClr val="dk1"/>
                </a:solidFill>
                <a:latin typeface="Times New Roman" pitchFamily="18" charset="0"/>
                <a:ea typeface="Times New Roman"/>
                <a:cs typeface="Times New Roman" pitchFamily="18" charset="0"/>
                <a:sym typeface="Times New Roman"/>
              </a:rPr>
              <a:t>business process and the software development process work the same basic way.</a:t>
            </a:r>
            <a:endParaRPr sz="2200" b="0" i="0" u="none" strike="noStrike" cap="none" dirty="0">
              <a:solidFill>
                <a:srgbClr val="000000"/>
              </a:solidFill>
              <a:latin typeface="Times New Roman" pitchFamily="18" charset="0"/>
              <a:cs typeface="Times New Roman" pitchFamily="18" charset="0"/>
              <a:sym typeface="Arial"/>
            </a:endParaRPr>
          </a:p>
          <a:p>
            <a:pPr marL="12066" marR="5080" lvl="0" algn="just" rtl="0">
              <a:lnSpc>
                <a:spcPct val="150000"/>
              </a:lnSpc>
              <a:spcBef>
                <a:spcPts val="425"/>
              </a:spcBef>
              <a:spcAft>
                <a:spcPts val="0"/>
              </a:spcAft>
              <a:buClr>
                <a:srgbClr val="D9B146"/>
              </a:buClr>
              <a:buSzPts val="2750"/>
            </a:pPr>
            <a:r>
              <a:rPr lang="en-US" sz="2200" b="1" i="0" u="none" strike="noStrike" cap="none" dirty="0" smtClean="0">
                <a:solidFill>
                  <a:schemeClr val="dk1"/>
                </a:solidFill>
                <a:latin typeface="Times New Roman" pitchFamily="18" charset="0"/>
                <a:ea typeface="Times New Roman"/>
                <a:cs typeface="Times New Roman" pitchFamily="18" charset="0"/>
                <a:sym typeface="Times New Roman"/>
              </a:rPr>
              <a:t>Idea 4</a:t>
            </a:r>
            <a:r>
              <a:rPr lang="en-US" sz="2200" b="0" i="0" u="none" strike="noStrike" cap="none" dirty="0" smtClean="0">
                <a:solidFill>
                  <a:schemeClr val="dk1"/>
                </a:solidFill>
                <a:latin typeface="Times New Roman" pitchFamily="18" charset="0"/>
                <a:ea typeface="Times New Roman"/>
                <a:cs typeface="Times New Roman" pitchFamily="18" charset="0"/>
                <a:sym typeface="Times New Roman"/>
              </a:rPr>
              <a:t>: The </a:t>
            </a:r>
            <a:r>
              <a:rPr lang="en-US" sz="2200" b="0" i="0" u="none" strike="noStrike" cap="none" dirty="0">
                <a:solidFill>
                  <a:schemeClr val="dk1"/>
                </a:solidFill>
                <a:latin typeface="Times New Roman" pitchFamily="18" charset="0"/>
                <a:ea typeface="Times New Roman"/>
                <a:cs typeface="Times New Roman" pitchFamily="18" charset="0"/>
                <a:sym typeface="Times New Roman"/>
              </a:rPr>
              <a:t>best software comes out of a process that all groups work as equals and as one team with a single goal that all agree on.</a:t>
            </a:r>
            <a:endParaRPr sz="2200" b="0" i="0" u="none" strike="noStrike" cap="none" dirty="0">
              <a:solidFill>
                <a:schemeClr val="dk1"/>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99"/>
          <p:cNvSpPr txBox="1">
            <a:spLocks noGrp="1"/>
          </p:cNvSpPr>
          <p:nvPr>
            <p:ph type="title"/>
          </p:nvPr>
        </p:nvSpPr>
        <p:spPr>
          <a:xfrm>
            <a:off x="1901698" y="403605"/>
            <a:ext cx="534162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a:t>Joint Application </a:t>
            </a:r>
            <a:r>
              <a:rPr lang="en-US" sz="4000"/>
              <a:t>Design</a:t>
            </a:r>
            <a:endParaRPr sz="4000"/>
          </a:p>
        </p:txBody>
      </p:sp>
      <p:sp>
        <p:nvSpPr>
          <p:cNvPr id="850" name="Google Shape;850;p99"/>
          <p:cNvSpPr txBox="1"/>
          <p:nvPr/>
        </p:nvSpPr>
        <p:spPr>
          <a:xfrm>
            <a:off x="76200" y="1219200"/>
            <a:ext cx="8915400" cy="5794535"/>
          </a:xfrm>
          <a:prstGeom prst="rect">
            <a:avLst/>
          </a:prstGeom>
          <a:noFill/>
          <a:ln>
            <a:noFill/>
          </a:ln>
        </p:spPr>
        <p:txBody>
          <a:bodyPr spcFirstLastPara="1" wrap="square" lIns="0" tIns="53975" rIns="0" bIns="0" anchor="t" anchorCtr="0">
            <a:spAutoFit/>
          </a:bodyPr>
          <a:lstStyle/>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dirty="0">
                <a:solidFill>
                  <a:schemeClr val="dk1"/>
                </a:solidFill>
                <a:latin typeface="Times New Roman"/>
                <a:ea typeface="Times New Roman"/>
                <a:cs typeface="Times New Roman"/>
                <a:sym typeface="Times New Roman"/>
              </a:rPr>
              <a:t>JAD (Joint Application Development) is a methodology that involves the client or end user in the design and development of an application, through a succession of collaborative workshops called JAD sessions.</a:t>
            </a:r>
            <a:endParaRPr sz="1400" b="0" i="0" u="none" strike="noStrike" cap="none" dirty="0">
              <a:solidFill>
                <a:srgbClr val="000000"/>
              </a:solidFill>
              <a:latin typeface="Arial"/>
              <a:ea typeface="Arial"/>
              <a:cs typeface="Arial"/>
              <a:sym typeface="Arial"/>
            </a:endParaRPr>
          </a:p>
          <a:p>
            <a:pPr marL="299085" marR="5080" lvl="0" indent="-287019" algn="just" rtl="0">
              <a:lnSpc>
                <a:spcPct val="150000"/>
              </a:lnSpc>
              <a:spcBef>
                <a:spcPts val="0"/>
              </a:spcBef>
              <a:spcAft>
                <a:spcPts val="0"/>
              </a:spcAft>
              <a:buClr>
                <a:srgbClr val="D9B146"/>
              </a:buClr>
              <a:buSzPts val="2521"/>
              <a:buFont typeface="Noto Sans Symbols"/>
              <a:buChar char="▪"/>
            </a:pPr>
            <a:r>
              <a:rPr lang="en-US" sz="2200" b="0" i="0" u="none" strike="noStrike" cap="none" dirty="0">
                <a:solidFill>
                  <a:schemeClr val="dk1"/>
                </a:solidFill>
                <a:latin typeface="Times New Roman"/>
                <a:ea typeface="Times New Roman"/>
                <a:cs typeface="Times New Roman"/>
                <a:sym typeface="Times New Roman"/>
              </a:rPr>
              <a:t>JAD is a technique that allows the developments, management, and customer groups to work together to build a product.</a:t>
            </a:r>
            <a:endParaRPr sz="1400" b="0" i="0" u="none" strike="noStrike" cap="none" dirty="0">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dirty="0">
                <a:solidFill>
                  <a:schemeClr val="dk1"/>
                </a:solidFill>
                <a:latin typeface="Times New Roman"/>
                <a:ea typeface="Times New Roman"/>
                <a:cs typeface="Times New Roman"/>
                <a:sym typeface="Times New Roman"/>
              </a:rPr>
              <a:t>JAD offers a team oriented approach for the development of system. JAD team organizes meeting with the objective to get the accurate system requirements from the participant. The system analyst will collect data through discussions, asking questions, taking notes and provide support to the team.</a:t>
            </a:r>
            <a:endParaRPr sz="1400" b="0" i="0" u="none" strike="noStrike" cap="none" dirty="0">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dirty="0">
                <a:solidFill>
                  <a:schemeClr val="dk1"/>
                </a:solidFill>
                <a:latin typeface="Times New Roman"/>
                <a:ea typeface="Times New Roman"/>
                <a:cs typeface="Times New Roman"/>
                <a:sym typeface="Times New Roman"/>
              </a:rPr>
              <a:t> </a:t>
            </a:r>
            <a:endParaRPr sz="2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03"/>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p>
        </p:txBody>
      </p:sp>
      <p:pic>
        <p:nvPicPr>
          <p:cNvPr id="856" name="Google Shape;856;p103"/>
          <p:cNvPicPr preferRelativeResize="0"/>
          <p:nvPr/>
        </p:nvPicPr>
        <p:blipFill rotWithShape="1">
          <a:blip r:embed="rId3">
            <a:alphaModFix/>
          </a:blip>
          <a:srcRect l="4859" t="7659" r="26175" b="973"/>
          <a:stretch/>
        </p:blipFill>
        <p:spPr>
          <a:xfrm>
            <a:off x="304800" y="78971"/>
            <a:ext cx="8480504" cy="6321829"/>
          </a:xfrm>
          <a:prstGeom prst="rect">
            <a:avLst/>
          </a:prstGeom>
          <a:noFill/>
          <a:ln>
            <a:noFill/>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4"/>
          <p:cNvSpPr txBox="1">
            <a:spLocks noGrp="1"/>
          </p:cNvSpPr>
          <p:nvPr>
            <p:ph type="title"/>
          </p:nvPr>
        </p:nvSpPr>
        <p:spPr>
          <a:xfrm>
            <a:off x="990600" y="2286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JAD Session</a:t>
            </a:r>
            <a:endParaRPr/>
          </a:p>
        </p:txBody>
      </p:sp>
      <p:sp>
        <p:nvSpPr>
          <p:cNvPr id="862" name="Google Shape;862;p104"/>
          <p:cNvSpPr txBox="1">
            <a:spLocks noGrp="1"/>
          </p:cNvSpPr>
          <p:nvPr>
            <p:ph type="body" idx="1"/>
          </p:nvPr>
        </p:nvSpPr>
        <p:spPr>
          <a:xfrm>
            <a:off x="304800" y="990600"/>
            <a:ext cx="8458200" cy="5496698"/>
          </a:xfrm>
          <a:prstGeom prst="rect">
            <a:avLst/>
          </a:prstGeom>
          <a:noFill/>
          <a:ln>
            <a:noFill/>
          </a:ln>
        </p:spPr>
        <p:txBody>
          <a:bodyPr spcFirstLastPara="1" wrap="square" lIns="0" tIns="0" rIns="0" bIns="0" anchor="t" anchorCtr="0">
            <a:spAutoFit/>
          </a:bodyPr>
          <a:lstStyle/>
          <a:p>
            <a:pPr marL="0" lvl="0" indent="0" algn="l" rtl="0">
              <a:lnSpc>
                <a:spcPct val="125000"/>
              </a:lnSpc>
              <a:spcBef>
                <a:spcPts val="0"/>
              </a:spcBef>
              <a:spcAft>
                <a:spcPts val="0"/>
              </a:spcAft>
              <a:buSzPts val="1400"/>
              <a:buNone/>
            </a:pPr>
            <a:r>
              <a:rPr lang="en-US" b="1">
                <a:solidFill>
                  <a:schemeClr val="dk1"/>
                </a:solidFill>
                <a:latin typeface="Times New Roman"/>
                <a:ea typeface="Times New Roman"/>
                <a:cs typeface="Times New Roman"/>
                <a:sym typeface="Times New Roman"/>
              </a:rPr>
              <a:t>Some typical roles found in a JAD session include: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Facilitator – 1 (only one) </a:t>
            </a:r>
            <a:r>
              <a:rPr lang="en-US">
                <a:solidFill>
                  <a:schemeClr val="dk1"/>
                </a:solidFill>
                <a:latin typeface="Times New Roman"/>
                <a:ea typeface="Times New Roman"/>
                <a:cs typeface="Times New Roman"/>
                <a:sym typeface="Times New Roman"/>
              </a:rPr>
              <a:t>- usually a Senior Business Analyst - facilitates discussions, enforces rules,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Scribe – 1 or 2 </a:t>
            </a:r>
            <a:r>
              <a:rPr lang="en-US">
                <a:solidFill>
                  <a:schemeClr val="dk1"/>
                </a:solidFill>
                <a:latin typeface="Times New Roman"/>
                <a:ea typeface="Times New Roman"/>
                <a:cs typeface="Times New Roman"/>
                <a:sym typeface="Times New Roman"/>
              </a:rPr>
              <a:t>– sometimes more junior BAs – take meeting notes and clearly document all decisions,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End users </a:t>
            </a:r>
            <a:r>
              <a:rPr lang="en-US">
                <a:solidFill>
                  <a:schemeClr val="dk1"/>
                </a:solidFill>
                <a:latin typeface="Times New Roman"/>
                <a:ea typeface="Times New Roman"/>
                <a:cs typeface="Times New Roman"/>
                <a:sym typeface="Times New Roman"/>
              </a:rPr>
              <a:t>– 3 to 5, attend all sessions,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Technical Experts </a:t>
            </a:r>
            <a:r>
              <a:rPr lang="en-US">
                <a:solidFill>
                  <a:schemeClr val="dk1"/>
                </a:solidFill>
                <a:latin typeface="Times New Roman"/>
                <a:ea typeface="Times New Roman"/>
                <a:cs typeface="Times New Roman"/>
                <a:sym typeface="Times New Roman"/>
              </a:rPr>
              <a:t>– 1 or 2, question for clarity and give feedback on technical constraints,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Tie Breaker </a:t>
            </a:r>
            <a:r>
              <a:rPr lang="en-US">
                <a:solidFill>
                  <a:schemeClr val="dk1"/>
                </a:solidFill>
                <a:latin typeface="Times New Roman"/>
                <a:ea typeface="Times New Roman"/>
                <a:cs typeface="Times New Roman"/>
                <a:sym typeface="Times New Roman"/>
              </a:rPr>
              <a:t>– Senior manager (executive) - breaks end user ties, usually doesn’t attend,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Subject Matter Experts,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Observers</a:t>
            </a:r>
            <a:r>
              <a:rPr lang="en-US">
                <a:solidFill>
                  <a:schemeClr val="dk1"/>
                </a:solidFill>
                <a:latin typeface="Times New Roman"/>
                <a:ea typeface="Times New Roman"/>
                <a:cs typeface="Times New Roman"/>
                <a:sym typeface="Times New Roman"/>
              </a:rPr>
              <a:t> – 2 or 3 - junior BAs, testers, etc. - do not speak.  </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0"/>
          <p:cNvSpPr txBox="1">
            <a:spLocks noGrp="1"/>
          </p:cNvSpPr>
          <p:nvPr>
            <p:ph type="title"/>
          </p:nvPr>
        </p:nvSpPr>
        <p:spPr>
          <a:xfrm>
            <a:off x="781050" y="29667"/>
            <a:ext cx="7505699" cy="1120163"/>
          </a:xfrm>
          <a:prstGeom prst="rect">
            <a:avLst/>
          </a:prstGeom>
          <a:noFill/>
          <a:ln>
            <a:noFill/>
          </a:ln>
        </p:spPr>
        <p:txBody>
          <a:bodyPr spcFirstLastPara="1" wrap="square" lIns="0" tIns="12050" rIns="0" bIns="0" anchor="t" anchorCtr="0">
            <a:spAutoFit/>
          </a:bodyPr>
          <a:lstStyle/>
          <a:p>
            <a:pPr marL="1299210" marR="5080" lvl="0" indent="-1287145" algn="ctr" rtl="0">
              <a:lnSpc>
                <a:spcPct val="100000"/>
              </a:lnSpc>
              <a:spcBef>
                <a:spcPts val="0"/>
              </a:spcBef>
              <a:spcAft>
                <a:spcPts val="0"/>
              </a:spcAft>
              <a:buSzPts val="1400"/>
              <a:buNone/>
            </a:pPr>
            <a:r>
              <a:rPr lang="en-US" dirty="0" smtClean="0"/>
              <a:t>1.1 The </a:t>
            </a:r>
            <a:r>
              <a:rPr lang="en-US" dirty="0"/>
              <a:t>Systems Development  Environment</a:t>
            </a:r>
            <a:endParaRPr dirty="0"/>
          </a:p>
        </p:txBody>
      </p:sp>
      <p:sp>
        <p:nvSpPr>
          <p:cNvPr id="135" name="Google Shape;135;p10"/>
          <p:cNvSpPr txBox="1"/>
          <p:nvPr/>
        </p:nvSpPr>
        <p:spPr>
          <a:xfrm>
            <a:off x="425302" y="1506347"/>
            <a:ext cx="7673538" cy="5009690"/>
          </a:xfrm>
          <a:prstGeom prst="rect">
            <a:avLst/>
          </a:prstGeom>
          <a:noFill/>
          <a:ln>
            <a:noFill/>
          </a:ln>
        </p:spPr>
        <p:txBody>
          <a:bodyPr spcFirstLastPara="1" wrap="square" lIns="0" tIns="107300" rIns="0" bIns="0" anchor="t" anchorCtr="0">
            <a:spAutoFit/>
          </a:bodyPr>
          <a:lstStyle/>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Basic concepts of IS</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System analysis and design definition</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SAD: Discuss modern approach</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Discuss Organizational Roles</a:t>
            </a:r>
            <a:endParaRPr sz="2400" dirty="0">
              <a:solidFill>
                <a:schemeClr val="tx1"/>
              </a:solidFill>
              <a:latin typeface="Times New Roman"/>
              <a:cs typeface="Times New Roman"/>
              <a:sym typeface="Helvetica Neue"/>
            </a:endParaRPr>
          </a:p>
          <a:p>
            <a:pPr marL="342900" lvl="8" indent="-342900" algn="just">
              <a:lnSpc>
                <a:spcPct val="150000"/>
              </a:lnSpc>
              <a:buClr>
                <a:schemeClr val="dk1"/>
              </a:buClr>
              <a:buSzPts val="2400"/>
              <a:buFont typeface="Wingdings" panose="05000000000000000000" pitchFamily="2" charset="2"/>
              <a:buChar char="ü"/>
            </a:pPr>
            <a:r>
              <a:rPr lang="en-US" sz="2400" dirty="0">
                <a:solidFill>
                  <a:schemeClr val="tx1"/>
                </a:solidFill>
                <a:latin typeface="Times New Roman"/>
                <a:cs typeface="Times New Roman"/>
                <a:sym typeface="Helvetica Neue"/>
              </a:rPr>
              <a:t> 	System analyst</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Information system types</a:t>
            </a:r>
            <a:endParaRPr sz="2400" dirty="0">
              <a:solidFill>
                <a:schemeClr val="tx1"/>
              </a:solidFill>
              <a:latin typeface="Times New Roman"/>
              <a:cs typeface="Times New Roman"/>
              <a:sym typeface="Helvetica Neue"/>
            </a:endParaRPr>
          </a:p>
          <a:p>
            <a:pPr marL="354966" marR="0" lvl="0" indent="-342900" algn="l" rtl="0">
              <a:lnSpc>
                <a:spcPct val="100000"/>
              </a:lnSpc>
              <a:spcBef>
                <a:spcPts val="1270"/>
              </a:spcBef>
              <a:spcAft>
                <a:spcPts val="0"/>
              </a:spcAft>
              <a:buClr>
                <a:srgbClr val="D9B146"/>
              </a:buClr>
              <a:buSzPts val="3200"/>
              <a:buFont typeface="Arial" panose="020B0604020202020204" pitchFamily="34" charset="0"/>
              <a:buChar char="•"/>
            </a:pPr>
            <a:r>
              <a:rPr lang="en-US" sz="2400" dirty="0">
                <a:solidFill>
                  <a:schemeClr val="tx1"/>
                </a:solidFill>
                <a:latin typeface="Times New Roman"/>
                <a:cs typeface="Times New Roman"/>
                <a:sym typeface="Helvetica Neue"/>
              </a:rPr>
              <a:t>SDLC :The System Development Life Cycle</a:t>
            </a:r>
          </a:p>
          <a:p>
            <a:pPr marL="354966" indent="-342900">
              <a:spcBef>
                <a:spcPts val="1270"/>
              </a:spcBef>
              <a:buClr>
                <a:srgbClr val="D9B146"/>
              </a:buClr>
              <a:buSzPts val="3200"/>
              <a:buFont typeface="Arial" panose="020B0604020202020204" pitchFamily="34" charset="0"/>
              <a:buChar char="•"/>
            </a:pPr>
            <a:r>
              <a:rPr lang="en-US" sz="2400" dirty="0">
                <a:solidFill>
                  <a:schemeClr val="tx1"/>
                </a:solidFill>
                <a:latin typeface="Times New Roman"/>
                <a:cs typeface="Times New Roman"/>
                <a:sym typeface="Helvetica Neue"/>
              </a:rPr>
              <a:t>CASE tools (Computer Aided Software Engineering)</a:t>
            </a:r>
          </a:p>
          <a:p>
            <a:pPr marL="299085" marR="0" lvl="0" indent="-287019" algn="l" rtl="0">
              <a:lnSpc>
                <a:spcPct val="100000"/>
              </a:lnSpc>
              <a:spcBef>
                <a:spcPts val="1270"/>
              </a:spcBef>
              <a:spcAft>
                <a:spcPts val="0"/>
              </a:spcAft>
              <a:buClr>
                <a:srgbClr val="D9B146"/>
              </a:buClr>
              <a:buSzPts val="3200"/>
              <a:buFont typeface="Arial"/>
              <a:buChar char="•"/>
            </a:pPr>
            <a:endParaRPr sz="2200" dirty="0">
              <a:solidFill>
                <a:srgbClr val="FF0000"/>
              </a:solidFill>
              <a:latin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05"/>
          <p:cNvSpPr txBox="1">
            <a:spLocks noGrp="1"/>
          </p:cNvSpPr>
          <p:nvPr>
            <p:ph type="title"/>
          </p:nvPr>
        </p:nvSpPr>
        <p:spPr>
          <a:xfrm>
            <a:off x="1006855" y="90627"/>
            <a:ext cx="7131684" cy="44434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800">
                <a:solidFill>
                  <a:srgbClr val="3942F7"/>
                </a:solidFill>
              </a:rPr>
              <a:t>Joint application design (JAD) Continue..</a:t>
            </a:r>
            <a:endParaRPr sz="2800"/>
          </a:p>
        </p:txBody>
      </p:sp>
      <p:sp>
        <p:nvSpPr>
          <p:cNvPr id="868" name="Google Shape;868;p105"/>
          <p:cNvSpPr txBox="1"/>
          <p:nvPr/>
        </p:nvSpPr>
        <p:spPr>
          <a:xfrm>
            <a:off x="381000" y="737735"/>
            <a:ext cx="8610600" cy="5981761"/>
          </a:xfrm>
          <a:prstGeom prst="rect">
            <a:avLst/>
          </a:prstGeom>
          <a:noFill/>
          <a:ln>
            <a:noFill/>
          </a:ln>
        </p:spPr>
        <p:txBody>
          <a:bodyPr spcFirstLastPara="1" wrap="square" lIns="0" tIns="71750" rIns="0" bIns="0" anchor="t" anchorCtr="0">
            <a:spAutoFit/>
          </a:bodyPr>
          <a:lstStyle/>
          <a:p>
            <a:pPr marL="457200" marR="0" lvl="2"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Advantages: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Saves time</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Produces higher quality systems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Easier implementation</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Lower training costs</a:t>
            </a:r>
            <a:endParaRPr sz="1400" b="0" i="0" u="none" strike="noStrike" cap="none">
              <a:solidFill>
                <a:srgbClr val="000000"/>
              </a:solidFill>
              <a:latin typeface="Arial"/>
              <a:ea typeface="Arial"/>
              <a:cs typeface="Arial"/>
              <a:sym typeface="Arial"/>
            </a:endParaRPr>
          </a:p>
          <a:p>
            <a:pPr marL="170180" marR="0" lvl="2" indent="0" algn="just" rtl="0">
              <a:lnSpc>
                <a:spcPct val="150000"/>
              </a:lnSpc>
              <a:spcBef>
                <a:spcPts val="89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Disadvantages: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Very difficult to get all users to JAD meetings</a:t>
            </a:r>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More expensive compared to traditional method</a:t>
            </a:r>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Difficult to handle if size of team is too big for system scale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3"/>
          <p:cNvSpPr txBox="1">
            <a:spLocks noGrp="1"/>
          </p:cNvSpPr>
          <p:nvPr>
            <p:ph type="title"/>
          </p:nvPr>
        </p:nvSpPr>
        <p:spPr>
          <a:xfrm>
            <a:off x="707072" y="0"/>
            <a:ext cx="7729855" cy="601132"/>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Agile Model</a:t>
            </a:r>
            <a:endParaRPr/>
          </a:p>
        </p:txBody>
      </p:sp>
      <p:sp>
        <p:nvSpPr>
          <p:cNvPr id="875" name="Google Shape;875;p133"/>
          <p:cNvSpPr txBox="1">
            <a:spLocks noGrp="1"/>
          </p:cNvSpPr>
          <p:nvPr>
            <p:ph type="body" idx="1"/>
          </p:nvPr>
        </p:nvSpPr>
        <p:spPr>
          <a:xfrm>
            <a:off x="350874" y="744279"/>
            <a:ext cx="8591107" cy="653347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SzPts val="1400"/>
              <a:buNone/>
            </a:pPr>
            <a:r>
              <a:rPr lang="en-US" sz="2200">
                <a:latin typeface="Times New Roman"/>
                <a:ea typeface="Times New Roman"/>
                <a:cs typeface="Times New Roman"/>
                <a:sym typeface="Times New Roman"/>
              </a:rPr>
              <a:t>Agile SDLC model is a combination of iterative and incremental process models with focus on process adaptability and customer satisfaction by rapid delivery of working software product. Agile Methods break the product into small incremental builds. These builds are provided in iterations. Each iteration typically lasts from about one to three weeks. Every iteration involves cross functional teams working simultaneously on various areas like −</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Planning</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Requirements Analysis</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Design</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Coding</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Unit Testing and</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Acceptance Testing.</a:t>
            </a:r>
            <a:endParaRPr/>
          </a:p>
          <a:p>
            <a:pPr marL="457200" lvl="0" indent="-22860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34"/>
          <p:cNvSpPr txBox="1">
            <a:spLocks noGrp="1"/>
          </p:cNvSpPr>
          <p:nvPr>
            <p:ph type="title"/>
          </p:nvPr>
        </p:nvSpPr>
        <p:spPr>
          <a:xfrm>
            <a:off x="423334" y="228600"/>
            <a:ext cx="8014064"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Agile Method</a:t>
            </a:r>
            <a:endParaRPr/>
          </a:p>
        </p:txBody>
      </p:sp>
      <p:pic>
        <p:nvPicPr>
          <p:cNvPr id="881" name="Google Shape;881;p134"/>
          <p:cNvPicPr preferRelativeResize="0"/>
          <p:nvPr/>
        </p:nvPicPr>
        <p:blipFill rotWithShape="1">
          <a:blip r:embed="rId3">
            <a:alphaModFix/>
          </a:blip>
          <a:srcRect/>
          <a:stretch/>
        </p:blipFill>
        <p:spPr>
          <a:xfrm>
            <a:off x="304799" y="1481666"/>
            <a:ext cx="8221133" cy="4817533"/>
          </a:xfrm>
          <a:prstGeom prst="rect">
            <a:avLst/>
          </a:prstGeom>
          <a:noFill/>
          <a:ln>
            <a:no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35"/>
          <p:cNvSpPr txBox="1">
            <a:spLocks noGrp="1"/>
          </p:cNvSpPr>
          <p:nvPr>
            <p:ph type="title"/>
          </p:nvPr>
        </p:nvSpPr>
        <p:spPr>
          <a:xfrm>
            <a:off x="508000" y="84667"/>
            <a:ext cx="8060267" cy="52322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400"/>
              <a:t>Advantage of Agile Method</a:t>
            </a:r>
            <a:endParaRPr/>
          </a:p>
        </p:txBody>
      </p:sp>
      <p:sp>
        <p:nvSpPr>
          <p:cNvPr id="887" name="Google Shape;887;p135"/>
          <p:cNvSpPr txBox="1">
            <a:spLocks noGrp="1"/>
          </p:cNvSpPr>
          <p:nvPr>
            <p:ph type="body" idx="1"/>
          </p:nvPr>
        </p:nvSpPr>
        <p:spPr>
          <a:xfrm>
            <a:off x="508000" y="1008630"/>
            <a:ext cx="7137400" cy="4708981"/>
          </a:xfrm>
          <a:prstGeom prst="rect">
            <a:avLst/>
          </a:prstGeom>
          <a:noFill/>
          <a:ln>
            <a:noFill/>
          </a:ln>
        </p:spPr>
        <p:txBody>
          <a:bodyPr spcFirstLastPara="1" wrap="square" lIns="91425" tIns="45700" rIns="91425" bIns="45700" anchor="ctr" anchorCtr="0">
            <a:spAutoFit/>
          </a:bodyPr>
          <a:lstStyle/>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Is a very realistic approach to software development.</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Promotes teamwork and cross training.</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Functionality can be developed rapidly.</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Resource requirements are minimum.</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Suitable for fixed or changing requirements</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Delivers early partial working solutions.</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Good model for environments that change steadily.</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Little or no planning required.</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Easy to manage.</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Gives flexibility to developers.</a:t>
            </a:r>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36"/>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Disadvantage of Agile Method</a:t>
            </a:r>
            <a:endParaRPr/>
          </a:p>
        </p:txBody>
      </p:sp>
      <p:sp>
        <p:nvSpPr>
          <p:cNvPr id="893" name="Google Shape;893;p136"/>
          <p:cNvSpPr txBox="1">
            <a:spLocks noGrp="1"/>
          </p:cNvSpPr>
          <p:nvPr>
            <p:ph type="body" idx="1"/>
          </p:nvPr>
        </p:nvSpPr>
        <p:spPr>
          <a:xfrm>
            <a:off x="474133" y="880533"/>
            <a:ext cx="8288867" cy="4985980"/>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sz="2000" dirty="0"/>
              <a:t>Not suitable for handling complex dependencies.</a:t>
            </a:r>
            <a:endParaRPr dirty="0"/>
          </a:p>
          <a:p>
            <a:pPr marL="571500" lvl="0" indent="-342900" algn="l" rtl="0">
              <a:lnSpc>
                <a:spcPct val="150000"/>
              </a:lnSpc>
              <a:spcBef>
                <a:spcPts val="0"/>
              </a:spcBef>
              <a:spcAft>
                <a:spcPts val="0"/>
              </a:spcAft>
              <a:buSzPts val="1400"/>
              <a:buFont typeface="Arial"/>
              <a:buChar char="•"/>
            </a:pPr>
            <a:r>
              <a:rPr lang="en-US" sz="2000" dirty="0"/>
              <a:t>More risk of sustainability, maintainability and extensibility.</a:t>
            </a:r>
            <a:endParaRPr dirty="0"/>
          </a:p>
          <a:p>
            <a:pPr marL="571500" lvl="0" indent="-342900" algn="l" rtl="0">
              <a:lnSpc>
                <a:spcPct val="150000"/>
              </a:lnSpc>
              <a:spcBef>
                <a:spcPts val="0"/>
              </a:spcBef>
              <a:spcAft>
                <a:spcPts val="0"/>
              </a:spcAft>
              <a:buSzPts val="1400"/>
              <a:buFont typeface="Arial"/>
              <a:buChar char="•"/>
            </a:pPr>
            <a:r>
              <a:rPr lang="en-US" sz="2000" dirty="0"/>
              <a:t>An overall plan, an agile leader and </a:t>
            </a:r>
            <a:r>
              <a:rPr lang="en-US" sz="2000" dirty="0" smtClean="0"/>
              <a:t>agile </a:t>
            </a:r>
            <a:r>
              <a:rPr lang="en-US" sz="2000" dirty="0"/>
              <a:t>practice is a must without which it will not work.</a:t>
            </a:r>
            <a:endParaRPr dirty="0"/>
          </a:p>
          <a:p>
            <a:pPr marL="571500" lvl="0" indent="-342900" algn="l" rtl="0">
              <a:lnSpc>
                <a:spcPct val="150000"/>
              </a:lnSpc>
              <a:spcBef>
                <a:spcPts val="0"/>
              </a:spcBef>
              <a:spcAft>
                <a:spcPts val="0"/>
              </a:spcAft>
              <a:buSzPts val="1400"/>
              <a:buFont typeface="Arial"/>
              <a:buChar char="•"/>
            </a:pPr>
            <a:r>
              <a:rPr lang="en-US" sz="2000" dirty="0"/>
              <a:t>Depends heavily on customer interaction, so if customer is not clear, team can be driven in the wrong direction.</a:t>
            </a:r>
            <a:endParaRPr dirty="0"/>
          </a:p>
          <a:p>
            <a:pPr marL="571500" lvl="0" indent="-342900" algn="l" rtl="0">
              <a:lnSpc>
                <a:spcPct val="150000"/>
              </a:lnSpc>
              <a:spcBef>
                <a:spcPts val="0"/>
              </a:spcBef>
              <a:spcAft>
                <a:spcPts val="0"/>
              </a:spcAft>
              <a:buSzPts val="1400"/>
              <a:buFont typeface="Arial"/>
              <a:buChar char="•"/>
            </a:pPr>
            <a:r>
              <a:rPr lang="en-US" sz="2000" dirty="0"/>
              <a:t>There is a very high individual dependency, since there is minimum documentation generated.</a:t>
            </a:r>
            <a:endParaRPr dirty="0"/>
          </a:p>
          <a:p>
            <a:pPr marL="571500" lvl="0" indent="-342900" algn="l" rtl="0">
              <a:lnSpc>
                <a:spcPct val="150000"/>
              </a:lnSpc>
              <a:spcBef>
                <a:spcPts val="0"/>
              </a:spcBef>
              <a:spcAft>
                <a:spcPts val="0"/>
              </a:spcAft>
              <a:buSzPts val="1400"/>
              <a:buFont typeface="Arial"/>
              <a:buChar char="•"/>
            </a:pPr>
            <a:r>
              <a:rPr lang="en-US" sz="2000" dirty="0"/>
              <a:t>Transfer of technology to new team members may be quite challenging due to lack of documentation.</a:t>
            </a:r>
            <a:endParaRPr dirty="0"/>
          </a:p>
          <a:p>
            <a:pPr marL="571500" lvl="0" indent="-254000" algn="l" rtl="0">
              <a:lnSpc>
                <a:spcPct val="100000"/>
              </a:lnSpc>
              <a:spcBef>
                <a:spcPts val="0"/>
              </a:spcBef>
              <a:spcAft>
                <a:spcPts val="0"/>
              </a:spcAft>
              <a:buSzPts val="1400"/>
              <a:buFont typeface="Arial"/>
              <a:buNone/>
            </a:pPr>
            <a:endParaRPr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38"/>
          <p:cNvSpPr txBox="1">
            <a:spLocks noGrp="1"/>
          </p:cNvSpPr>
          <p:nvPr>
            <p:ph type="title"/>
          </p:nvPr>
        </p:nvSpPr>
        <p:spPr>
          <a:xfrm>
            <a:off x="707543" y="63329"/>
            <a:ext cx="8134454" cy="553998"/>
          </a:xfrm>
        </p:spPr>
        <p:txBody>
          <a:bodyPr/>
          <a:lstStyle/>
          <a:p>
            <a:pPr lvl="0"/>
            <a:r>
              <a:rPr lang="en-US" dirty="0"/>
              <a:t>Extreme Programming (XP)</a:t>
            </a:r>
          </a:p>
        </p:txBody>
      </p:sp>
      <p:sp>
        <p:nvSpPr>
          <p:cNvPr id="905" name="Google Shape;905;p138"/>
          <p:cNvSpPr txBox="1">
            <a:spLocks noGrp="1"/>
          </p:cNvSpPr>
          <p:nvPr>
            <p:ph type="body" idx="1"/>
          </p:nvPr>
        </p:nvSpPr>
        <p:spPr>
          <a:xfrm>
            <a:off x="120313" y="952842"/>
            <a:ext cx="8587460" cy="5170646"/>
          </a:xfrm>
        </p:spPr>
        <p:txBody>
          <a:bodyPr/>
          <a:lstStyle/>
          <a:p>
            <a:r>
              <a:rPr lang="en-US" dirty="0"/>
              <a:t>XP is a lightweight, efficient, low-risk, flexible, predictable, scientific, and fun way to develop a software.</a:t>
            </a:r>
          </a:p>
          <a:p>
            <a:r>
              <a:rPr lang="en-US" dirty="0" err="1"/>
              <a:t>e</a:t>
            </a:r>
            <a:r>
              <a:rPr lang="en-US" b="1" dirty="0" err="1"/>
              <a:t>X</a:t>
            </a:r>
            <a:r>
              <a:rPr lang="en-US" dirty="0" err="1"/>
              <a:t>treme</a:t>
            </a:r>
            <a:r>
              <a:rPr lang="en-US" dirty="0"/>
              <a:t> </a:t>
            </a:r>
            <a:r>
              <a:rPr lang="en-US" b="1" dirty="0"/>
              <a:t>P</a:t>
            </a:r>
            <a:r>
              <a:rPr lang="en-US" dirty="0"/>
              <a:t>rogramming (XP) was conceived and developed to address the specific needs of software development by small teams in the face of vague and changing requirements.</a:t>
            </a:r>
          </a:p>
          <a:p>
            <a:r>
              <a:rPr lang="en-US" dirty="0"/>
              <a:t>Extreme Programming is one of the Agile software development methodologies. It provides values and principles to guide the team behavior. The team is expected to self-organize. Extreme Programming provides specific core practices where −</a:t>
            </a:r>
          </a:p>
          <a:p>
            <a:pPr>
              <a:buFont typeface="Arial" panose="020B0604020202020204" pitchFamily="34" charset="0"/>
              <a:buChar char="•"/>
            </a:pPr>
            <a:r>
              <a:rPr lang="en-US" dirty="0"/>
              <a:t>Each practice is simple and self-complete.</a:t>
            </a:r>
          </a:p>
          <a:p>
            <a:pPr>
              <a:buFont typeface="Arial" panose="020B0604020202020204" pitchFamily="34" charset="0"/>
              <a:buChar char="•"/>
            </a:pPr>
            <a:r>
              <a:rPr lang="en-US" dirty="0"/>
              <a:t>Combination of practices produces more complex and emergent behavior.</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40"/>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Extreme Programming (XP)</a:t>
            </a:r>
            <a:endParaRPr dirty="0"/>
          </a:p>
        </p:txBody>
      </p:sp>
      <p:sp>
        <p:nvSpPr>
          <p:cNvPr id="917" name="Google Shape;917;p140"/>
          <p:cNvSpPr txBox="1">
            <a:spLocks noGrp="1"/>
          </p:cNvSpPr>
          <p:nvPr>
            <p:ph type="body" idx="1"/>
          </p:nvPr>
        </p:nvSpPr>
        <p:spPr>
          <a:xfrm>
            <a:off x="103696" y="1087922"/>
            <a:ext cx="8763000" cy="5539978"/>
          </a:xfrm>
          <a:prstGeom prst="rect">
            <a:avLst/>
          </a:prstGeom>
          <a:noFill/>
          <a:ln>
            <a:noFill/>
          </a:ln>
        </p:spPr>
        <p:txBody>
          <a:bodyPr spcFirstLastPara="1" wrap="square" lIns="0" tIns="0" rIns="0" bIns="0" anchor="t" anchorCtr="0">
            <a:spAutoFit/>
          </a:bodyPr>
          <a:lstStyle/>
          <a:p>
            <a:r>
              <a:rPr lang="en-US" sz="2200" dirty="0"/>
              <a:t>Extreme Programming involves −</a:t>
            </a:r>
          </a:p>
          <a:p>
            <a:pPr>
              <a:buFont typeface="Arial" panose="020B0604020202020204" pitchFamily="34" charset="0"/>
              <a:buChar char="•"/>
            </a:pPr>
            <a:r>
              <a:rPr lang="en-US" sz="2200" dirty="0"/>
              <a:t>Writing unit tests before programming and keeping all of the tests running at all times. The unit tests are automated and eliminates defects early, thus reducing the costs.</a:t>
            </a:r>
          </a:p>
          <a:p>
            <a:pPr>
              <a:buFont typeface="Arial" panose="020B0604020202020204" pitchFamily="34" charset="0"/>
              <a:buChar char="•"/>
            </a:pPr>
            <a:r>
              <a:rPr lang="en-US" sz="2200" dirty="0"/>
              <a:t>Starting with a simple design just enough to code the features at hand and redesigning when required.</a:t>
            </a:r>
          </a:p>
          <a:p>
            <a:pPr>
              <a:buFont typeface="Arial" panose="020B0604020202020204" pitchFamily="34" charset="0"/>
              <a:buChar char="•"/>
            </a:pPr>
            <a:r>
              <a:rPr lang="en-US" sz="2200" dirty="0"/>
              <a:t>Programming in pairs (called pair programming), with two programmers at one screen, taking turns to use the keyboard. While one of them is at the keyboard, the other constantly reviews and provides inputs.</a:t>
            </a:r>
          </a:p>
          <a:p>
            <a:pPr>
              <a:buFont typeface="Arial" panose="020B0604020202020204" pitchFamily="34" charset="0"/>
              <a:buChar char="•"/>
            </a:pPr>
            <a:r>
              <a:rPr lang="en-US" sz="2200" dirty="0"/>
              <a:t>Integrating and testing the whole system several times a day.</a:t>
            </a:r>
          </a:p>
          <a:p>
            <a:pPr>
              <a:buFont typeface="Arial" panose="020B0604020202020204" pitchFamily="34" charset="0"/>
              <a:buChar char="•"/>
            </a:pPr>
            <a:r>
              <a:rPr lang="en-US" sz="2200" dirty="0"/>
              <a:t>Putting a minimal working system into the production quickly and upgrading it whenever required.</a:t>
            </a:r>
          </a:p>
          <a:p>
            <a:pPr>
              <a:buFont typeface="Arial" panose="020B0604020202020204" pitchFamily="34" charset="0"/>
              <a:buChar char="•"/>
            </a:pPr>
            <a:r>
              <a:rPr lang="en-US" sz="2200" dirty="0"/>
              <a:t>Keeping the customer involved all the time and obtaining constant feedback.</a:t>
            </a:r>
          </a:p>
          <a:p>
            <a:pPr marL="228600" lvl="0" indent="0" algn="just" rtl="0">
              <a:lnSpc>
                <a:spcPct val="125000"/>
              </a:lnSpc>
              <a:spcBef>
                <a:spcPts val="0"/>
              </a:spcBef>
              <a:spcAft>
                <a:spcPts val="0"/>
              </a:spcAft>
              <a:buSzPts val="1400"/>
            </a:pPr>
            <a:endParaRPr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41"/>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Extreme Programming (XP)</a:t>
            </a:r>
            <a:endParaRPr dirty="0"/>
          </a:p>
        </p:txBody>
      </p:sp>
      <p:sp>
        <p:nvSpPr>
          <p:cNvPr id="923" name="Google Shape;923;p141"/>
          <p:cNvSpPr txBox="1">
            <a:spLocks noGrp="1"/>
          </p:cNvSpPr>
          <p:nvPr>
            <p:ph type="body" idx="1"/>
          </p:nvPr>
        </p:nvSpPr>
        <p:spPr>
          <a:xfrm>
            <a:off x="1" y="880533"/>
            <a:ext cx="8763000" cy="846386"/>
          </a:xfrm>
          <a:prstGeom prst="rect">
            <a:avLst/>
          </a:prstGeom>
          <a:noFill/>
          <a:ln>
            <a:noFill/>
          </a:ln>
        </p:spPr>
        <p:txBody>
          <a:bodyPr spcFirstLastPara="1" wrap="square" lIns="0" tIns="0" rIns="0" bIns="0" anchor="t" anchorCtr="0">
            <a:spAutoFit/>
          </a:bodyPr>
          <a:lstStyle/>
          <a:p>
            <a:pPr marL="228600" lvl="0" indent="0" algn="just" rtl="0">
              <a:lnSpc>
                <a:spcPct val="125000"/>
              </a:lnSpc>
              <a:spcBef>
                <a:spcPts val="0"/>
              </a:spcBef>
              <a:spcAft>
                <a:spcPts val="0"/>
              </a:spcAft>
              <a:buSzPts val="1400"/>
            </a:pPr>
            <a:r>
              <a:rPr lang="en-US" sz="2200" dirty="0"/>
              <a:t>Iterating facilitates the accommodating changes as the software evolves with the changing requirements</a:t>
            </a:r>
            <a:endParaRPr sz="2200" dirty="0"/>
          </a:p>
        </p:txBody>
      </p:sp>
      <p:pic>
        <p:nvPicPr>
          <p:cNvPr id="3" name="Picture 2">
            <a:extLst>
              <a:ext uri="{FF2B5EF4-FFF2-40B4-BE49-F238E27FC236}">
                <a16:creationId xmlns="" xmlns:a16="http://schemas.microsoft.com/office/drawing/2014/main" id="{1AD486EF-E5A3-F08F-2E66-47E8F8A6A969}"/>
              </a:ext>
            </a:extLst>
          </p:cNvPr>
          <p:cNvPicPr>
            <a:picLocks noChangeAspect="1"/>
          </p:cNvPicPr>
          <p:nvPr/>
        </p:nvPicPr>
        <p:blipFill>
          <a:blip r:embed="rId3"/>
          <a:stretch>
            <a:fillRect/>
          </a:stretch>
        </p:blipFill>
        <p:spPr>
          <a:xfrm>
            <a:off x="1159497" y="1967173"/>
            <a:ext cx="7165823" cy="439592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876F63-2A95-C406-9C71-387934EA077F}"/>
              </a:ext>
            </a:extLst>
          </p:cNvPr>
          <p:cNvSpPr>
            <a:spLocks noGrp="1"/>
          </p:cNvSpPr>
          <p:nvPr>
            <p:ph type="title"/>
          </p:nvPr>
        </p:nvSpPr>
        <p:spPr>
          <a:xfrm>
            <a:off x="763399" y="80107"/>
            <a:ext cx="8053430" cy="430887"/>
          </a:xfrm>
        </p:spPr>
        <p:txBody>
          <a:bodyPr/>
          <a:lstStyle/>
          <a:p>
            <a:r>
              <a:rPr lang="en-US" sz="2800" dirty="0"/>
              <a:t>Extreme Programming (XP)</a:t>
            </a:r>
          </a:p>
        </p:txBody>
      </p:sp>
      <p:sp>
        <p:nvSpPr>
          <p:cNvPr id="3" name="Text Placeholder 2">
            <a:extLst>
              <a:ext uri="{FF2B5EF4-FFF2-40B4-BE49-F238E27FC236}">
                <a16:creationId xmlns="" xmlns:a16="http://schemas.microsoft.com/office/drawing/2014/main" id="{27A6F19F-6B87-A6E1-6E2D-C61B88286F09}"/>
              </a:ext>
            </a:extLst>
          </p:cNvPr>
          <p:cNvSpPr>
            <a:spLocks noGrp="1"/>
          </p:cNvSpPr>
          <p:nvPr>
            <p:ph type="body" idx="1"/>
          </p:nvPr>
        </p:nvSpPr>
        <p:spPr>
          <a:xfrm>
            <a:off x="75502" y="772998"/>
            <a:ext cx="8345118" cy="4493538"/>
          </a:xfrm>
        </p:spPr>
        <p:txBody>
          <a:bodyPr/>
          <a:lstStyle/>
          <a:p>
            <a:r>
              <a:rPr lang="en-US" b="1" dirty="0"/>
              <a:t>Why is it called “Extreme?”</a:t>
            </a:r>
          </a:p>
          <a:p>
            <a:endParaRPr lang="en-US" b="1" dirty="0"/>
          </a:p>
          <a:p>
            <a:r>
              <a:rPr lang="en-US" sz="2200" dirty="0"/>
              <a:t>Extreme Programming takes the effective principles and practices to extreme levels.</a:t>
            </a:r>
          </a:p>
          <a:p>
            <a:pPr>
              <a:buFont typeface="Arial" panose="020B0604020202020204" pitchFamily="34" charset="0"/>
              <a:buChar char="•"/>
            </a:pPr>
            <a:r>
              <a:rPr lang="en-US" sz="2200" dirty="0"/>
              <a:t>Code reviews are effective as the code is reviewed all the time.</a:t>
            </a:r>
          </a:p>
          <a:p>
            <a:pPr>
              <a:buFont typeface="Arial" panose="020B0604020202020204" pitchFamily="34" charset="0"/>
              <a:buChar char="•"/>
            </a:pPr>
            <a:r>
              <a:rPr lang="en-US" sz="2200" dirty="0"/>
              <a:t>Testing is effective as there is continuous regression and testing.</a:t>
            </a:r>
          </a:p>
          <a:p>
            <a:pPr>
              <a:buFont typeface="Arial" panose="020B0604020202020204" pitchFamily="34" charset="0"/>
              <a:buChar char="•"/>
            </a:pPr>
            <a:r>
              <a:rPr lang="en-US" sz="2200" dirty="0"/>
              <a:t>Design is effective as everybody needs to do refactoring daily.</a:t>
            </a:r>
          </a:p>
          <a:p>
            <a:pPr>
              <a:buFont typeface="Arial" panose="020B0604020202020204" pitchFamily="34" charset="0"/>
              <a:buChar char="•"/>
            </a:pPr>
            <a:r>
              <a:rPr lang="en-US" sz="2200" dirty="0"/>
              <a:t>Integration testing is important as integrate and test several times a day.</a:t>
            </a:r>
          </a:p>
          <a:p>
            <a:pPr>
              <a:buFont typeface="Arial" panose="020B0604020202020204" pitchFamily="34" charset="0"/>
              <a:buChar char="•"/>
            </a:pPr>
            <a:r>
              <a:rPr lang="en-US" sz="2200" dirty="0"/>
              <a:t>Short iterations are effective as the planning game for release planning and iteration planning.</a:t>
            </a:r>
          </a:p>
          <a:p>
            <a:endParaRPr lang="en-US" b="1" dirty="0"/>
          </a:p>
        </p:txBody>
      </p:sp>
    </p:spTree>
    <p:extLst>
      <p:ext uri="{BB962C8B-B14F-4D97-AF65-F5344CB8AC3E}">
        <p14:creationId xmlns:p14="http://schemas.microsoft.com/office/powerpoint/2010/main" val="323049889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876F63-2A95-C406-9C71-387934EA077F}"/>
              </a:ext>
            </a:extLst>
          </p:cNvPr>
          <p:cNvSpPr>
            <a:spLocks noGrp="1"/>
          </p:cNvSpPr>
          <p:nvPr>
            <p:ph type="title"/>
          </p:nvPr>
        </p:nvSpPr>
        <p:spPr>
          <a:xfrm>
            <a:off x="735118" y="80107"/>
            <a:ext cx="8053430" cy="430887"/>
          </a:xfrm>
        </p:spPr>
        <p:txBody>
          <a:bodyPr/>
          <a:lstStyle/>
          <a:p>
            <a:r>
              <a:rPr lang="en-US" sz="2800" dirty="0"/>
              <a:t>Advantage of Extreme Programming (XP)</a:t>
            </a:r>
          </a:p>
        </p:txBody>
      </p:sp>
      <p:sp>
        <p:nvSpPr>
          <p:cNvPr id="3" name="Text Placeholder 2">
            <a:extLst>
              <a:ext uri="{FF2B5EF4-FFF2-40B4-BE49-F238E27FC236}">
                <a16:creationId xmlns="" xmlns:a16="http://schemas.microsoft.com/office/drawing/2014/main" id="{27A6F19F-6B87-A6E1-6E2D-C61B88286F09}"/>
              </a:ext>
            </a:extLst>
          </p:cNvPr>
          <p:cNvSpPr>
            <a:spLocks noGrp="1"/>
          </p:cNvSpPr>
          <p:nvPr>
            <p:ph type="body" idx="1"/>
          </p:nvPr>
        </p:nvSpPr>
        <p:spPr>
          <a:xfrm>
            <a:off x="63764" y="510994"/>
            <a:ext cx="8345118" cy="5970865"/>
          </a:xfrm>
        </p:spPr>
        <p:txBody>
          <a:bodyPr/>
          <a:lstStyle/>
          <a:p>
            <a:endParaRPr lang="en-US" b="1" dirty="0"/>
          </a:p>
          <a:p>
            <a:pPr>
              <a:buFont typeface="Arial" panose="020B0604020202020204" pitchFamily="34" charset="0"/>
              <a:buChar char="•"/>
            </a:pPr>
            <a:r>
              <a:rPr lang="en-US" sz="2000" b="1" dirty="0"/>
              <a:t>Slipped schedules</a:t>
            </a:r>
            <a:r>
              <a:rPr lang="en-US" sz="2000" dirty="0"/>
              <a:t> − </a:t>
            </a:r>
            <a:r>
              <a:rPr lang="en-US" sz="2000" dirty="0" smtClean="0"/>
              <a:t>an </a:t>
            </a:r>
            <a:r>
              <a:rPr lang="en-US" sz="2000" dirty="0"/>
              <a:t>achievable development cycles ensure timely deliveries.</a:t>
            </a:r>
          </a:p>
          <a:p>
            <a:pPr>
              <a:buFont typeface="Arial" panose="020B0604020202020204" pitchFamily="34" charset="0"/>
              <a:buChar char="•"/>
            </a:pPr>
            <a:r>
              <a:rPr lang="en-US" sz="2000" dirty="0" smtClean="0"/>
              <a:t>Focus </a:t>
            </a:r>
            <a:r>
              <a:rPr lang="en-US" sz="2000" dirty="0"/>
              <a:t>on continuous customer involvement ensures transparency with the customer and immediate resolution of any issues.</a:t>
            </a:r>
          </a:p>
          <a:p>
            <a:pPr>
              <a:buFont typeface="Arial" panose="020B0604020202020204" pitchFamily="34" charset="0"/>
              <a:buChar char="•"/>
            </a:pPr>
            <a:r>
              <a:rPr lang="en-US" sz="2000" b="1" dirty="0" smtClean="0"/>
              <a:t>Extensive </a:t>
            </a:r>
            <a:r>
              <a:rPr lang="en-US" sz="2000" b="1" dirty="0"/>
              <a:t>and ongoing testing </a:t>
            </a:r>
            <a:r>
              <a:rPr lang="en-US" sz="2000" dirty="0"/>
              <a:t>makes sure the changes do not break the existing functionality. A running working system always ensures sufficient time for accommodating changes such that the current operations are not affected.</a:t>
            </a:r>
          </a:p>
          <a:p>
            <a:pPr>
              <a:buFont typeface="Arial" panose="020B0604020202020204" pitchFamily="34" charset="0"/>
              <a:buChar char="•"/>
            </a:pPr>
            <a:r>
              <a:rPr lang="en-US" sz="2000" b="1" dirty="0"/>
              <a:t>Production and post-delivery defects: Emphasis is on</a:t>
            </a:r>
            <a:r>
              <a:rPr lang="en-US" sz="2000" dirty="0"/>
              <a:t> − the unit tests to detect and fix the defects early.</a:t>
            </a:r>
          </a:p>
          <a:p>
            <a:pPr>
              <a:buFont typeface="Arial" panose="020B0604020202020204" pitchFamily="34" charset="0"/>
              <a:buChar char="•"/>
            </a:pPr>
            <a:r>
              <a:rPr lang="en-US" sz="2000" dirty="0" smtClean="0"/>
              <a:t>Makes </a:t>
            </a:r>
            <a:r>
              <a:rPr lang="en-US" sz="2000" dirty="0"/>
              <a:t>the customer a part of the team ensures constant communication and clarifications.</a:t>
            </a:r>
          </a:p>
          <a:p>
            <a:pPr>
              <a:buFont typeface="Arial" panose="020B0604020202020204" pitchFamily="34" charset="0"/>
              <a:buChar char="•"/>
            </a:pPr>
            <a:r>
              <a:rPr lang="en-US" sz="2000" b="1" dirty="0"/>
              <a:t>Business changes</a:t>
            </a:r>
            <a:r>
              <a:rPr lang="en-US" sz="2000" dirty="0"/>
              <a:t> − Changes are considered to be inevitable and are accommodated at any point of time.</a:t>
            </a:r>
          </a:p>
          <a:p>
            <a:pPr>
              <a:buFont typeface="Arial" panose="020B0604020202020204" pitchFamily="34" charset="0"/>
              <a:buChar char="•"/>
            </a:pPr>
            <a:r>
              <a:rPr lang="en-US" sz="2000" b="1" dirty="0"/>
              <a:t>Staff turnover</a:t>
            </a:r>
            <a:r>
              <a:rPr lang="en-US" sz="2000" dirty="0"/>
              <a:t> − Intensive team collaboration ensures enthusiasm and good </a:t>
            </a:r>
            <a:r>
              <a:rPr lang="en-US" sz="2000" dirty="0" smtClean="0"/>
              <a:t>will and reduces staff turnover.</a:t>
            </a:r>
            <a:endParaRPr lang="en-US" sz="2000" dirty="0"/>
          </a:p>
          <a:p>
            <a:pPr marL="228600" indent="0"/>
            <a:endParaRPr lang="en-US" sz="2000" dirty="0"/>
          </a:p>
          <a:p>
            <a:endParaRPr lang="en-US" b="1" dirty="0"/>
          </a:p>
        </p:txBody>
      </p:sp>
    </p:spTree>
    <p:extLst>
      <p:ext uri="{BB962C8B-B14F-4D97-AF65-F5344CB8AC3E}">
        <p14:creationId xmlns:p14="http://schemas.microsoft.com/office/powerpoint/2010/main" val="4066118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297712" y="469610"/>
            <a:ext cx="8612372" cy="566822"/>
          </a:xfrm>
          <a:prstGeom prst="rect">
            <a:avLst/>
          </a:prstGeom>
          <a:noFill/>
          <a:ln>
            <a:noFill/>
          </a:ln>
        </p:spPr>
        <p:txBody>
          <a:bodyPr spcFirstLastPara="1" wrap="square" lIns="0" tIns="12700" rIns="0" bIns="0" anchor="t" anchorCtr="0">
            <a:spAutoFit/>
          </a:bodyPr>
          <a:lstStyle/>
          <a:p>
            <a:pPr marL="2077720" marR="5080" lvl="0" indent="-2065655" algn="ctr" rtl="0">
              <a:lnSpc>
                <a:spcPct val="100000"/>
              </a:lnSpc>
              <a:spcBef>
                <a:spcPts val="0"/>
              </a:spcBef>
              <a:spcAft>
                <a:spcPts val="0"/>
              </a:spcAft>
              <a:buSzPts val="1400"/>
              <a:buNone/>
            </a:pPr>
            <a:r>
              <a:rPr lang="en-US" dirty="0">
                <a:solidFill>
                  <a:srgbClr val="0929C6"/>
                </a:solidFill>
              </a:rPr>
              <a:t>C</a:t>
            </a:r>
            <a:r>
              <a:rPr lang="en-US" dirty="0"/>
              <a:t>omponents of Information  System</a:t>
            </a:r>
            <a:endParaRPr dirty="0"/>
          </a:p>
        </p:txBody>
      </p:sp>
      <p:pic>
        <p:nvPicPr>
          <p:cNvPr id="143" name="Google Shape;143;p11"/>
          <p:cNvPicPr preferRelativeResize="0"/>
          <p:nvPr/>
        </p:nvPicPr>
        <p:blipFill rotWithShape="1">
          <a:blip r:embed="rId3">
            <a:alphaModFix/>
          </a:blip>
          <a:srcRect/>
          <a:stretch/>
        </p:blipFill>
        <p:spPr>
          <a:xfrm>
            <a:off x="1063257" y="1446028"/>
            <a:ext cx="6422064" cy="5124893"/>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42"/>
          <p:cNvSpPr txBox="1">
            <a:spLocks noGrp="1"/>
          </p:cNvSpPr>
          <p:nvPr>
            <p:ph type="title"/>
          </p:nvPr>
        </p:nvSpPr>
        <p:spPr>
          <a:xfrm>
            <a:off x="707542" y="101600"/>
            <a:ext cx="7928458"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dirty="0"/>
              <a:t>Application of Extreme Programming (XP)</a:t>
            </a:r>
            <a:endParaRPr sz="3200" dirty="0"/>
          </a:p>
        </p:txBody>
      </p:sp>
      <p:sp>
        <p:nvSpPr>
          <p:cNvPr id="929" name="Google Shape;929;p142"/>
          <p:cNvSpPr txBox="1">
            <a:spLocks noGrp="1"/>
          </p:cNvSpPr>
          <p:nvPr>
            <p:ph type="body" idx="1"/>
          </p:nvPr>
        </p:nvSpPr>
        <p:spPr>
          <a:xfrm>
            <a:off x="190500" y="1035586"/>
            <a:ext cx="8763000" cy="4431983"/>
          </a:xfrm>
          <a:prstGeom prst="rect">
            <a:avLst/>
          </a:prstGeom>
          <a:noFill/>
          <a:ln>
            <a:noFill/>
          </a:ln>
        </p:spPr>
        <p:txBody>
          <a:bodyPr spcFirstLastPara="1" wrap="square" lIns="0" tIns="0" rIns="0" bIns="0" anchor="t" anchorCtr="0">
            <a:spAutoFit/>
          </a:bodyPr>
          <a:lstStyle/>
          <a:p>
            <a:pPr marL="457200" lvl="0" indent="-228600" algn="just" rtl="0">
              <a:lnSpc>
                <a:spcPct val="150000"/>
              </a:lnSpc>
              <a:spcBef>
                <a:spcPts val="0"/>
              </a:spcBef>
              <a:spcAft>
                <a:spcPts val="0"/>
              </a:spcAft>
              <a:buSzPts val="1400"/>
              <a:buNone/>
            </a:pPr>
            <a:r>
              <a:rPr lang="en-US" dirty="0">
                <a:latin typeface="Times New Roman"/>
                <a:ea typeface="Times New Roman"/>
                <a:cs typeface="Times New Roman"/>
                <a:sym typeface="Times New Roman"/>
              </a:rPr>
              <a:t>Some of the projects that are suitable to develop using XP model are given below:</a:t>
            </a:r>
            <a:endParaRPr dirty="0"/>
          </a:p>
          <a:p>
            <a:pPr marL="457200" lvl="0" indent="-228600" algn="just" rtl="0">
              <a:lnSpc>
                <a:spcPct val="150000"/>
              </a:lnSpc>
              <a:spcBef>
                <a:spcPts val="0"/>
              </a:spcBef>
              <a:spcAft>
                <a:spcPts val="0"/>
              </a:spcAft>
              <a:buSzPts val="1400"/>
              <a:buFont typeface="Arial"/>
              <a:buChar char="•"/>
            </a:pPr>
            <a:r>
              <a:rPr lang="en-US" b="1" dirty="0">
                <a:latin typeface="Times New Roman"/>
                <a:ea typeface="Times New Roman"/>
                <a:cs typeface="Times New Roman"/>
                <a:sym typeface="Times New Roman"/>
              </a:rPr>
              <a:t>Small projects:</a:t>
            </a:r>
            <a:r>
              <a:rPr lang="en-US" dirty="0">
                <a:latin typeface="Times New Roman"/>
                <a:ea typeface="Times New Roman"/>
                <a:cs typeface="Times New Roman"/>
                <a:sym typeface="Times New Roman"/>
              </a:rPr>
              <a:t> XP model is very useful in small projects consisting of small teams as face to face meeting is easier to achieve.</a:t>
            </a:r>
            <a:endParaRPr dirty="0"/>
          </a:p>
          <a:p>
            <a:pPr marL="457200" lvl="0" indent="-228600" algn="just" rtl="0">
              <a:lnSpc>
                <a:spcPct val="150000"/>
              </a:lnSpc>
              <a:spcBef>
                <a:spcPts val="0"/>
              </a:spcBef>
              <a:spcAft>
                <a:spcPts val="0"/>
              </a:spcAft>
              <a:buSzPts val="1400"/>
              <a:buFont typeface="Arial"/>
              <a:buChar char="•"/>
            </a:pPr>
            <a:r>
              <a:rPr lang="en-US" b="1" dirty="0">
                <a:latin typeface="Times New Roman"/>
                <a:ea typeface="Times New Roman"/>
                <a:cs typeface="Times New Roman"/>
                <a:sym typeface="Times New Roman"/>
              </a:rPr>
              <a:t>Projects involving new technology or Research projects:</a:t>
            </a:r>
            <a:r>
              <a:rPr lang="en-US" dirty="0">
                <a:latin typeface="Times New Roman"/>
                <a:ea typeface="Times New Roman"/>
                <a:cs typeface="Times New Roman"/>
                <a:sym typeface="Times New Roman"/>
              </a:rPr>
              <a:t> This type of projects face changing of requirements rapidly and technical problems. So XP model is used to complete this type of projects.</a:t>
            </a:r>
            <a:endParaRPr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17"/>
          <p:cNvSpPr txBox="1">
            <a:spLocks noGrp="1"/>
          </p:cNvSpPr>
          <p:nvPr>
            <p:ph type="title"/>
          </p:nvPr>
        </p:nvSpPr>
        <p:spPr>
          <a:xfrm>
            <a:off x="457200" y="381000"/>
            <a:ext cx="81533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Service-Oriented Architecture</a:t>
            </a:r>
            <a:endParaRPr/>
          </a:p>
        </p:txBody>
      </p:sp>
      <p:sp>
        <p:nvSpPr>
          <p:cNvPr id="935" name="Google Shape;935;p117"/>
          <p:cNvSpPr txBox="1">
            <a:spLocks noGrp="1"/>
          </p:cNvSpPr>
          <p:nvPr>
            <p:ph type="body" idx="1"/>
          </p:nvPr>
        </p:nvSpPr>
        <p:spPr>
          <a:xfrm>
            <a:off x="304800" y="1322273"/>
            <a:ext cx="8610600" cy="5747727"/>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rgbClr val="252525"/>
              </a:buClr>
              <a:buSzPts val="2400"/>
              <a:buFont typeface="Arial"/>
              <a:buChar char="•"/>
            </a:pPr>
            <a:r>
              <a:rPr lang="en-US"/>
              <a:t>Service-Oriented Architecture (SOA) is an architectural approach in which applications make use of services available in the network. In this architecture, services are provided to form applications, through a communication call over the internet. </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allows users to combine a large number of facilities from existing services to form applications.</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encompasses a set of design principles that structure system development and provide means for integrating components into a coherent and decentralized system.</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based computing packages functionalities into a set of interoperable services, which can be integrated into different software systems belonging to separate business domains.</a:t>
            </a:r>
            <a:endParaRPr/>
          </a:p>
          <a:p>
            <a:pPr marL="342900" lvl="0" indent="-190500" algn="just" rtl="0">
              <a:lnSpc>
                <a:spcPct val="150000"/>
              </a:lnSpc>
              <a:spcBef>
                <a:spcPts val="0"/>
              </a:spcBef>
              <a:spcAft>
                <a:spcPts val="0"/>
              </a:spcAft>
              <a:buClr>
                <a:srgbClr val="252525"/>
              </a:buClr>
              <a:buSzPts val="2400"/>
              <a:buFont typeface="Arial"/>
              <a:buNone/>
            </a:pPr>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8"/>
          <p:cNvSpPr txBox="1">
            <a:spLocks noGrp="1"/>
          </p:cNvSpPr>
          <p:nvPr>
            <p:ph type="title"/>
          </p:nvPr>
        </p:nvSpPr>
        <p:spPr>
          <a:xfrm>
            <a:off x="457200" y="381000"/>
            <a:ext cx="81533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Service-Oriented Architecture</a:t>
            </a:r>
            <a:endParaRPr/>
          </a:p>
        </p:txBody>
      </p:sp>
      <p:sp>
        <p:nvSpPr>
          <p:cNvPr id="941" name="Google Shape;941;p118"/>
          <p:cNvSpPr txBox="1">
            <a:spLocks noGrp="1"/>
          </p:cNvSpPr>
          <p:nvPr>
            <p:ph type="body" idx="1"/>
          </p:nvPr>
        </p:nvSpPr>
        <p:spPr>
          <a:xfrm>
            <a:off x="304800" y="1371600"/>
            <a:ext cx="8610600" cy="4339650"/>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There are two major roles within Service-oriented Architecture: </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t> </a:t>
            </a:r>
            <a:r>
              <a:rPr lang="en-US" sz="2000" b="1" dirty="0">
                <a:latin typeface="Times New Roman"/>
                <a:ea typeface="Times New Roman"/>
                <a:cs typeface="Times New Roman"/>
                <a:sym typeface="Times New Roman"/>
              </a:rPr>
              <a:t>Service provider:</a:t>
            </a:r>
            <a:r>
              <a:rPr lang="en-US" sz="2000" dirty="0">
                <a:latin typeface="Times New Roman"/>
                <a:ea typeface="Times New Roman"/>
                <a:cs typeface="Times New Roman"/>
                <a:sym typeface="Times New Roman"/>
              </a:rPr>
              <a:t> The service provider is the maintainer of the service and the organization that makes available one or more services for others to use. To advertise services, the provider can publish them in a registry, together with a service contract that specifies the nature of the service, how to use it, the requirements for the service, and the fees charged.</a:t>
            </a:r>
            <a:endParaRPr dirty="0"/>
          </a:p>
          <a:p>
            <a:pPr marL="342900" lvl="0" indent="-342900" algn="just" rtl="0">
              <a:lnSpc>
                <a:spcPct val="150000"/>
              </a:lnSpc>
              <a:spcBef>
                <a:spcPts val="0"/>
              </a:spcBef>
              <a:spcAft>
                <a:spcPts val="0"/>
              </a:spcAft>
              <a:buClr>
                <a:srgbClr val="252525"/>
              </a:buClr>
              <a:buSzPts val="2000"/>
              <a:buFont typeface="Arial"/>
              <a:buChar char="•"/>
            </a:pPr>
            <a:r>
              <a:rPr lang="en-US" sz="2000" b="1" dirty="0">
                <a:latin typeface="Times New Roman"/>
                <a:ea typeface="Times New Roman"/>
                <a:cs typeface="Times New Roman"/>
                <a:sym typeface="Times New Roman"/>
              </a:rPr>
              <a:t>Service consumer: </a:t>
            </a:r>
            <a:r>
              <a:rPr lang="en-US" sz="2000" dirty="0">
                <a:latin typeface="Times New Roman"/>
                <a:ea typeface="Times New Roman"/>
                <a:cs typeface="Times New Roman"/>
                <a:sym typeface="Times New Roman"/>
              </a:rPr>
              <a:t>The service consumer can locate the service metadata in the registry and develop the required client components to bind and use the service.</a:t>
            </a:r>
            <a:endParaRPr dirty="0"/>
          </a:p>
          <a:p>
            <a:pPr marL="0" lvl="0" indent="0" algn="just" rtl="0">
              <a:lnSpc>
                <a:spcPct val="150000"/>
              </a:lnSpc>
              <a:spcBef>
                <a:spcPts val="0"/>
              </a:spcBef>
              <a:spcAft>
                <a:spcPts val="0"/>
              </a:spcAft>
              <a:buSzPts val="1400"/>
              <a:buNone/>
            </a:pPr>
            <a:endParaRPr sz="20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20"/>
          <p:cNvSpPr txBox="1">
            <a:spLocks noGrp="1"/>
          </p:cNvSpPr>
          <p:nvPr>
            <p:ph type="title"/>
          </p:nvPr>
        </p:nvSpPr>
        <p:spPr>
          <a:xfrm>
            <a:off x="707542" y="198323"/>
            <a:ext cx="7742365"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Service-Oriented Architecture</a:t>
            </a:r>
            <a:endParaRPr/>
          </a:p>
        </p:txBody>
      </p:sp>
      <p:sp>
        <p:nvSpPr>
          <p:cNvPr id="954" name="Google Shape;954;p120"/>
          <p:cNvSpPr txBox="1">
            <a:spLocks noGrp="1"/>
          </p:cNvSpPr>
          <p:nvPr>
            <p:ph type="body" idx="1"/>
          </p:nvPr>
        </p:nvSpPr>
        <p:spPr>
          <a:xfrm>
            <a:off x="152400" y="1322273"/>
            <a:ext cx="8534400" cy="498598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r>
              <a:rPr lang="en-US">
                <a:latin typeface="Times New Roman"/>
                <a:ea typeface="Times New Roman"/>
                <a:cs typeface="Times New Roman"/>
                <a:sym typeface="Times New Roman"/>
              </a:rPr>
              <a:t>Services might aggregate information and data retrieved from other services or create workflows of services to satisfy the request of a given service consumer. This practice is known as service orchestration Another important interaction pattern is service choreography, which is the coordinated interaction of services without a single point of control. </a:t>
            </a:r>
            <a:endParaRPr/>
          </a:p>
        </p:txBody>
      </p:sp>
      <p:pic>
        <p:nvPicPr>
          <p:cNvPr id="955" name="Google Shape;955;p120"/>
          <p:cNvPicPr preferRelativeResize="0"/>
          <p:nvPr/>
        </p:nvPicPr>
        <p:blipFill rotWithShape="1">
          <a:blip r:embed="rId3">
            <a:alphaModFix/>
          </a:blip>
          <a:srcRect/>
          <a:stretch/>
        </p:blipFill>
        <p:spPr>
          <a:xfrm>
            <a:off x="157418" y="1322273"/>
            <a:ext cx="8842612" cy="1743137"/>
          </a:xfrm>
          <a:prstGeom prst="rect">
            <a:avLst/>
          </a:prstGeom>
          <a:noFill/>
          <a:ln>
            <a:noFill/>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21"/>
          <p:cNvSpPr txBox="1">
            <a:spLocks noGrp="1"/>
          </p:cNvSpPr>
          <p:nvPr>
            <p:ph type="title"/>
          </p:nvPr>
        </p:nvSpPr>
        <p:spPr>
          <a:xfrm>
            <a:off x="1524000" y="1524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Advantages of SOA: </a:t>
            </a:r>
            <a:endParaRPr/>
          </a:p>
        </p:txBody>
      </p:sp>
      <p:sp>
        <p:nvSpPr>
          <p:cNvPr id="961" name="Google Shape;961;p121"/>
          <p:cNvSpPr txBox="1">
            <a:spLocks noGrp="1"/>
          </p:cNvSpPr>
          <p:nvPr>
            <p:ph type="body" idx="1"/>
          </p:nvPr>
        </p:nvSpPr>
        <p:spPr>
          <a:xfrm>
            <a:off x="228600" y="965750"/>
            <a:ext cx="8534400" cy="5739850"/>
          </a:xfrm>
          <a:prstGeom prst="rect">
            <a:avLst/>
          </a:prstGeom>
          <a:noFill/>
          <a:ln>
            <a:noFill/>
          </a:ln>
        </p:spPr>
        <p:txBody>
          <a:bodyPr spcFirstLastPara="1" wrap="square" lIns="0" tIns="0" rIns="0" bIns="0" anchor="t" anchorCtr="0">
            <a:spAutoFit/>
          </a:bodyPr>
          <a:lstStyle/>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Service reusability:</a:t>
            </a:r>
            <a:r>
              <a:rPr lang="en-US" sz="2200">
                <a:latin typeface="Times New Roman"/>
                <a:ea typeface="Times New Roman"/>
                <a:cs typeface="Times New Roman"/>
                <a:sym typeface="Times New Roman"/>
              </a:rPr>
              <a:t> In SOA, applications are made from existing services. Thus, services can be reused to make many applications.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Easy maintenance:</a:t>
            </a:r>
            <a:r>
              <a:rPr lang="en-US" sz="2200">
                <a:latin typeface="Times New Roman"/>
                <a:ea typeface="Times New Roman"/>
                <a:cs typeface="Times New Roman"/>
                <a:sym typeface="Times New Roman"/>
              </a:rPr>
              <a:t> As services are independent of each other they can be updated and modified easily without affecting other services.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Platform independent:</a:t>
            </a:r>
            <a:r>
              <a:rPr lang="en-US" sz="2200">
                <a:latin typeface="Times New Roman"/>
                <a:ea typeface="Times New Roman"/>
                <a:cs typeface="Times New Roman"/>
                <a:sym typeface="Times New Roman"/>
              </a:rPr>
              <a:t> SOA allows making a complex application by combining services picked from different sources, independent of the platform.</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Availability:</a:t>
            </a:r>
            <a:r>
              <a:rPr lang="en-US" sz="2200">
                <a:latin typeface="Times New Roman"/>
                <a:ea typeface="Times New Roman"/>
                <a:cs typeface="Times New Roman"/>
                <a:sym typeface="Times New Roman"/>
              </a:rPr>
              <a:t> SOA facilities are easily available to anyone on request.</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Reliability:</a:t>
            </a:r>
            <a:r>
              <a:rPr lang="en-US" sz="2200">
                <a:latin typeface="Times New Roman"/>
                <a:ea typeface="Times New Roman"/>
                <a:cs typeface="Times New Roman"/>
                <a:sym typeface="Times New Roman"/>
              </a:rPr>
              <a:t> SOA applications are more reliable because it is easy to debug small services rather than huge codes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Scalability: </a:t>
            </a:r>
            <a:r>
              <a:rPr lang="en-US" sz="2200">
                <a:latin typeface="Times New Roman"/>
                <a:ea typeface="Times New Roman"/>
                <a:cs typeface="Times New Roman"/>
                <a:sym typeface="Times New Roman"/>
              </a:rPr>
              <a:t>Services can run on different servers within an environment, this increases scalability</a:t>
            </a:r>
            <a:endParaRPr/>
          </a:p>
          <a:p>
            <a:pPr marL="0" lvl="0" indent="0" algn="l" rtl="0">
              <a:lnSpc>
                <a:spcPct val="100000"/>
              </a:lnSpc>
              <a:spcBef>
                <a:spcPts val="0"/>
              </a:spcBef>
              <a:spcAft>
                <a:spcPts val="0"/>
              </a:spcAft>
              <a:buSzPts val="1400"/>
              <a:buNone/>
            </a:pPr>
            <a:endParaRPr sz="220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22"/>
          <p:cNvSpPr txBox="1">
            <a:spLocks noGrp="1"/>
          </p:cNvSpPr>
          <p:nvPr>
            <p:ph type="title"/>
          </p:nvPr>
        </p:nvSpPr>
        <p:spPr>
          <a:xfrm>
            <a:off x="1524000" y="1524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Disadvantages of SOA: </a:t>
            </a:r>
            <a:endParaRPr/>
          </a:p>
        </p:txBody>
      </p:sp>
      <p:sp>
        <p:nvSpPr>
          <p:cNvPr id="967" name="Google Shape;967;p122"/>
          <p:cNvSpPr txBox="1">
            <a:spLocks noGrp="1"/>
          </p:cNvSpPr>
          <p:nvPr>
            <p:ph type="body" idx="1"/>
          </p:nvPr>
        </p:nvSpPr>
        <p:spPr>
          <a:xfrm>
            <a:off x="228600" y="965750"/>
            <a:ext cx="8763000" cy="573985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a:latin typeface="Times New Roman"/>
                <a:ea typeface="Times New Roman"/>
                <a:cs typeface="Times New Roman"/>
                <a:sym typeface="Times New Roman"/>
              </a:rPr>
              <a:t>High overhead:</a:t>
            </a:r>
            <a:r>
              <a:rPr lang="en-US">
                <a:latin typeface="Times New Roman"/>
                <a:ea typeface="Times New Roman"/>
                <a:cs typeface="Times New Roman"/>
                <a:sym typeface="Times New Roman"/>
              </a:rPr>
              <a:t> A validation of input parameters of services is done whenever services interact this decreases performance as it increases load and response time.</a:t>
            </a:r>
            <a:endParaRPr/>
          </a:p>
          <a:p>
            <a:pPr marL="0" lvl="0" indent="0" algn="just" rtl="0">
              <a:lnSpc>
                <a:spcPct val="150000"/>
              </a:lnSpc>
              <a:spcBef>
                <a:spcPts val="0"/>
              </a:spcBef>
              <a:spcAft>
                <a:spcPts val="0"/>
              </a:spcAft>
              <a:buSzPts val="1400"/>
              <a:buNone/>
            </a:pPr>
            <a:r>
              <a:rPr lang="en-US" b="1">
                <a:latin typeface="Times New Roman"/>
                <a:ea typeface="Times New Roman"/>
                <a:cs typeface="Times New Roman"/>
                <a:sym typeface="Times New Roman"/>
              </a:rPr>
              <a:t>High investment:</a:t>
            </a:r>
            <a:r>
              <a:rPr lang="en-US">
                <a:latin typeface="Times New Roman"/>
                <a:ea typeface="Times New Roman"/>
                <a:cs typeface="Times New Roman"/>
                <a:sym typeface="Times New Roman"/>
              </a:rPr>
              <a:t> A huge initial investment is required for SOA.</a:t>
            </a:r>
            <a:endParaRPr/>
          </a:p>
          <a:p>
            <a:pPr marL="0" lvl="0" indent="0" algn="just" rtl="0">
              <a:lnSpc>
                <a:spcPct val="150000"/>
              </a:lnSpc>
              <a:spcBef>
                <a:spcPts val="0"/>
              </a:spcBef>
              <a:spcAft>
                <a:spcPts val="0"/>
              </a:spcAft>
              <a:buSzPts val="1400"/>
              <a:buNone/>
            </a:pPr>
            <a:r>
              <a:rPr lang="en-US" b="1">
                <a:latin typeface="Times New Roman"/>
                <a:ea typeface="Times New Roman"/>
                <a:cs typeface="Times New Roman"/>
                <a:sym typeface="Times New Roman"/>
              </a:rPr>
              <a:t>Complex service management:</a:t>
            </a:r>
            <a:r>
              <a:rPr lang="en-US">
                <a:latin typeface="Times New Roman"/>
                <a:ea typeface="Times New Roman"/>
                <a:cs typeface="Times New Roman"/>
                <a:sym typeface="Times New Roman"/>
              </a:rPr>
              <a:t> When services interact they exchange messages to tasks. the number of messages may go in millions. It becomes a cumbersome task to handle a large number of messages.</a:t>
            </a:r>
            <a:endParaRPr/>
          </a:p>
          <a:p>
            <a:pPr marL="0" lvl="0" indent="0" algn="l" rtl="0">
              <a:lnSpc>
                <a:spcPct val="100000"/>
              </a:lnSpc>
              <a:spcBef>
                <a:spcPts val="0"/>
              </a:spcBef>
              <a:spcAft>
                <a:spcPts val="0"/>
              </a:spcAft>
              <a:buSzPts val="1400"/>
              <a:buNone/>
            </a:pPr>
            <a:endParaRPr sz="220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3"/>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Object Oriented Analysis and Design</a:t>
            </a:r>
            <a:endParaRPr/>
          </a:p>
        </p:txBody>
      </p:sp>
      <p:sp>
        <p:nvSpPr>
          <p:cNvPr id="973" name="Google Shape;973;p143"/>
          <p:cNvSpPr txBox="1">
            <a:spLocks noGrp="1"/>
          </p:cNvSpPr>
          <p:nvPr>
            <p:ph type="body" idx="1"/>
          </p:nvPr>
        </p:nvSpPr>
        <p:spPr>
          <a:xfrm>
            <a:off x="90376" y="951398"/>
            <a:ext cx="8763000" cy="4431983"/>
          </a:xfrm>
          <a:prstGeom prst="rect">
            <a:avLst/>
          </a:prstGeom>
          <a:noFill/>
          <a:ln>
            <a:noFill/>
          </a:ln>
        </p:spPr>
        <p:txBody>
          <a:bodyPr spcFirstLastPara="1" wrap="square" lIns="0" tIns="0" rIns="0" bIns="0" anchor="t" anchorCtr="0">
            <a:spAutoFit/>
          </a:bodyPr>
          <a:lstStyle/>
          <a:p>
            <a:pPr marL="571500" lvl="0" indent="-342900" algn="just" rtl="0">
              <a:lnSpc>
                <a:spcPct val="200000"/>
              </a:lnSpc>
              <a:spcBef>
                <a:spcPts val="0"/>
              </a:spcBef>
              <a:spcAft>
                <a:spcPts val="0"/>
              </a:spcAft>
              <a:buSzPts val="1400"/>
              <a:buFont typeface="Arial"/>
              <a:buChar char="•"/>
            </a:pPr>
            <a:r>
              <a:rPr lang="en-US" dirty="0">
                <a:latin typeface="Times New Roman"/>
                <a:ea typeface="Times New Roman"/>
                <a:cs typeface="Times New Roman"/>
                <a:sym typeface="Times New Roman"/>
              </a:rPr>
              <a:t>During the software development life cycle, development is typically broken up into stages, which are loose, abstract concepts used to separate the activities taking place within each phase of development. Often, these stages might include requirements, planning, design, coding/development, testing, deployment, maintenance, and so forth.</a:t>
            </a:r>
            <a:endParaRPr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5"/>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Object Oriented Analysis and Design</a:t>
            </a:r>
            <a:endParaRPr/>
          </a:p>
        </p:txBody>
      </p:sp>
      <p:sp>
        <p:nvSpPr>
          <p:cNvPr id="985" name="Google Shape;985;p145"/>
          <p:cNvSpPr txBox="1">
            <a:spLocks noGrp="1"/>
          </p:cNvSpPr>
          <p:nvPr>
            <p:ph type="body" idx="1"/>
          </p:nvPr>
        </p:nvSpPr>
        <p:spPr>
          <a:xfrm>
            <a:off x="90376" y="951398"/>
            <a:ext cx="8763000" cy="4985980"/>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In the case </a:t>
            </a:r>
            <a:r>
              <a:rPr lang="en-US" dirty="0" smtClean="0">
                <a:latin typeface="Times New Roman"/>
                <a:ea typeface="Times New Roman"/>
                <a:cs typeface="Times New Roman"/>
                <a:sym typeface="Times New Roman"/>
              </a:rPr>
              <a:t>of </a:t>
            </a:r>
            <a:r>
              <a:rPr lang="en-US" dirty="0">
                <a:latin typeface="Times New Roman"/>
                <a:ea typeface="Times New Roman"/>
                <a:cs typeface="Times New Roman"/>
                <a:sym typeface="Times New Roman"/>
              </a:rPr>
              <a:t>development methodologies, such as the waterfall method, these stages are sequential and intended to be completely separate from one another. Thus, when creating an application using the waterfall method, it’s unlikely that discoveries made during the testing or deployment phases can impact the decisions already made during the planning or design phases. These limitations, along with the strict step-by-step staging process of </a:t>
            </a:r>
            <a:r>
              <a:rPr lang="en-US" dirty="0" smtClean="0">
                <a:latin typeface="Times New Roman"/>
                <a:ea typeface="Times New Roman"/>
                <a:cs typeface="Times New Roman"/>
                <a:sym typeface="Times New Roman"/>
              </a:rPr>
              <a:t>waterfall-models</a:t>
            </a:r>
            <a:r>
              <a:rPr lang="en-US" dirty="0">
                <a:latin typeface="Times New Roman"/>
                <a:ea typeface="Times New Roman"/>
                <a:cs typeface="Times New Roman"/>
                <a:sym typeface="Times New Roman"/>
              </a:rPr>
              <a:t>, led to the rise of iterative models like object-oriented analysis and design.</a:t>
            </a:r>
            <a:endParaRPr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46"/>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Analysis</a:t>
            </a:r>
            <a:endParaRPr/>
          </a:p>
        </p:txBody>
      </p:sp>
      <p:sp>
        <p:nvSpPr>
          <p:cNvPr id="991" name="Google Shape;991;p146"/>
          <p:cNvSpPr txBox="1">
            <a:spLocks noGrp="1"/>
          </p:cNvSpPr>
          <p:nvPr>
            <p:ph type="body" idx="1"/>
          </p:nvPr>
        </p:nvSpPr>
        <p:spPr>
          <a:xfrm>
            <a:off x="90376" y="951398"/>
            <a:ext cx="8763000" cy="4985980"/>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Object-oriented analysis and design (OOAD) is a technological approach to analyze, design a software system or business by using Object Oriented (OO) </a:t>
            </a:r>
            <a:r>
              <a:rPr lang="en-US" dirty="0" smtClean="0">
                <a:latin typeface="Times New Roman"/>
                <a:ea typeface="Times New Roman"/>
                <a:cs typeface="Times New Roman"/>
                <a:sym typeface="Times New Roman"/>
              </a:rPr>
              <a:t>concept.</a:t>
            </a:r>
            <a:endParaRPr dirty="0"/>
          </a:p>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most important purpose of OO analysis is to identify the objects of a system that have to be implemented. This analysis can also </a:t>
            </a:r>
            <a:r>
              <a:rPr lang="en-US" dirty="0" smtClean="0">
                <a:latin typeface="Times New Roman"/>
                <a:ea typeface="Times New Roman"/>
                <a:cs typeface="Times New Roman"/>
                <a:sym typeface="Times New Roman"/>
              </a:rPr>
              <a:t>be performed </a:t>
            </a:r>
            <a:r>
              <a:rPr lang="en-US" dirty="0">
                <a:latin typeface="Times New Roman"/>
                <a:ea typeface="Times New Roman"/>
                <a:cs typeface="Times New Roman"/>
                <a:sym typeface="Times New Roman"/>
              </a:rPr>
              <a:t>for an existing system. </a:t>
            </a:r>
            <a:r>
              <a:rPr lang="en-US" b="1" dirty="0">
                <a:latin typeface="Times New Roman"/>
                <a:ea typeface="Times New Roman"/>
                <a:cs typeface="Times New Roman"/>
                <a:sym typeface="Times New Roman"/>
              </a:rPr>
              <a:t>An efficient analysis is only possible when we think in a way where objects can be identified. After identifying the objects the relationships between them are identified and finally the design is produced.</a:t>
            </a:r>
            <a:endParaRPr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47"/>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latin typeface="Times New Roman"/>
                <a:ea typeface="Times New Roman"/>
                <a:cs typeface="Times New Roman"/>
                <a:sym typeface="Times New Roman"/>
              </a:rPr>
              <a:t>Purpose of OO Analysis and Design </a:t>
            </a:r>
            <a:endParaRPr/>
          </a:p>
        </p:txBody>
      </p:sp>
      <p:sp>
        <p:nvSpPr>
          <p:cNvPr id="997" name="Google Shape;997;p147"/>
          <p:cNvSpPr txBox="1">
            <a:spLocks noGrp="1"/>
          </p:cNvSpPr>
          <p:nvPr>
            <p:ph type="body" idx="1"/>
          </p:nvPr>
        </p:nvSpPr>
        <p:spPr>
          <a:xfrm>
            <a:off x="0" y="887600"/>
            <a:ext cx="8882100" cy="3694200"/>
          </a:xfrm>
          <a:prstGeom prst="rect">
            <a:avLst/>
          </a:prstGeom>
          <a:noFill/>
          <a:ln>
            <a:noFill/>
          </a:ln>
        </p:spPr>
        <p:txBody>
          <a:bodyPr spcFirstLastPara="1" wrap="square" lIns="0" tIns="0" rIns="0" bIns="0" anchor="t" anchorCtr="0">
            <a:spAutoFit/>
          </a:bodyPr>
          <a:lstStyle/>
          <a:p>
            <a:pPr marL="457200" lvl="0" indent="-228600" algn="l" rtl="0">
              <a:lnSpc>
                <a:spcPct val="150000"/>
              </a:lnSpc>
              <a:spcBef>
                <a:spcPts val="0"/>
              </a:spcBef>
              <a:spcAft>
                <a:spcPts val="0"/>
              </a:spcAft>
              <a:buSzPts val="1400"/>
              <a:buNone/>
            </a:pPr>
            <a:r>
              <a:rPr lang="en-US">
                <a:latin typeface="Times New Roman"/>
                <a:ea typeface="Times New Roman"/>
                <a:cs typeface="Times New Roman"/>
                <a:sym typeface="Times New Roman"/>
              </a:rPr>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We can summarize the purpose of OO analysis and design in the following way:</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Identifying the objects of a system</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Identify their relationships</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Generate a design which can be converted into applications using OO languages</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2"/>
          <p:cNvSpPr txBox="1">
            <a:spLocks noGrp="1"/>
          </p:cNvSpPr>
          <p:nvPr>
            <p:ph type="title"/>
          </p:nvPr>
        </p:nvSpPr>
        <p:spPr>
          <a:xfrm>
            <a:off x="2982214" y="463041"/>
            <a:ext cx="317754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IS Components</a:t>
            </a:r>
            <a:endParaRPr dirty="0"/>
          </a:p>
        </p:txBody>
      </p:sp>
      <p:sp>
        <p:nvSpPr>
          <p:cNvPr id="149" name="Google Shape;149;p12"/>
          <p:cNvSpPr txBox="1">
            <a:spLocks noGrp="1"/>
          </p:cNvSpPr>
          <p:nvPr>
            <p:ph type="body" idx="1"/>
          </p:nvPr>
        </p:nvSpPr>
        <p:spPr>
          <a:xfrm>
            <a:off x="0" y="1318437"/>
            <a:ext cx="8697433" cy="4597205"/>
          </a:xfrm>
          <a:prstGeom prst="rect">
            <a:avLst/>
          </a:prstGeom>
          <a:noFill/>
          <a:ln>
            <a:noFill/>
          </a:ln>
        </p:spPr>
        <p:txBody>
          <a:bodyPr spcFirstLastPara="1" wrap="square" lIns="0" tIns="163625" rIns="0" bIns="0" anchor="t" anchorCtr="0">
            <a:spAutoFit/>
          </a:bodyPr>
          <a:lstStyle/>
          <a:p>
            <a:pPr marL="469266" lvl="0" indent="-457200" algn="just">
              <a:lnSpc>
                <a:spcPct val="150000"/>
              </a:lnSpc>
              <a:spcBef>
                <a:spcPts val="0"/>
              </a:spcBef>
              <a:buClr>
                <a:srgbClr val="D9B146"/>
              </a:buClr>
              <a:buSzPts val="3200"/>
              <a:buFont typeface="Arial"/>
              <a:buChar char="•"/>
            </a:pPr>
            <a:r>
              <a:rPr lang="en-US" b="1" dirty="0">
                <a:solidFill>
                  <a:schemeClr val="tx1"/>
                </a:solidFill>
                <a:latin typeface="Times New Roman"/>
                <a:cs typeface="Times New Roman"/>
                <a:sym typeface="Arial"/>
              </a:rPr>
              <a:t>Hardware</a:t>
            </a:r>
            <a:r>
              <a:rPr lang="en-US" dirty="0">
                <a:solidFill>
                  <a:schemeClr val="tx1"/>
                </a:solidFill>
                <a:latin typeface="Times New Roman"/>
                <a:cs typeface="Times New Roman"/>
                <a:sym typeface="Arial"/>
              </a:rPr>
              <a:t> consists of everything in the physical layer of the information system. For example, hardware can  include servers, workstations, networks, telecommunications equipment, fiber-optic cables, mobile  devices, scanners, digital capture devices, and other  technology-based infrastructure.</a:t>
            </a:r>
            <a:endParaRPr dirty="0">
              <a:solidFill>
                <a:schemeClr val="tx1"/>
              </a:solidFill>
              <a:latin typeface="Times New Roman"/>
              <a:cs typeface="Times New Roman"/>
              <a:sym typeface="Arial"/>
            </a:endParaRPr>
          </a:p>
          <a:p>
            <a:pPr marL="469266" lvl="0" indent="-457200" algn="just">
              <a:lnSpc>
                <a:spcPct val="150000"/>
              </a:lnSpc>
              <a:spcBef>
                <a:spcPts val="5"/>
              </a:spcBef>
              <a:buClr>
                <a:srgbClr val="D9B146"/>
              </a:buClr>
              <a:buSzPts val="3200"/>
              <a:buFont typeface="Arial"/>
              <a:buChar char="•"/>
            </a:pPr>
            <a:r>
              <a:rPr lang="en-US" b="1" dirty="0">
                <a:solidFill>
                  <a:schemeClr val="tx1"/>
                </a:solidFill>
                <a:latin typeface="Times New Roman"/>
                <a:cs typeface="Times New Roman"/>
                <a:sym typeface="Arial"/>
              </a:rPr>
              <a:t>Software</a:t>
            </a:r>
            <a:r>
              <a:rPr lang="en-US" dirty="0">
                <a:solidFill>
                  <a:schemeClr val="tx1"/>
                </a:solidFill>
                <a:latin typeface="Times New Roman"/>
                <a:cs typeface="Times New Roman"/>
                <a:sym typeface="Arial"/>
              </a:rPr>
              <a:t> refers to the programs that control the  hardware and produce the desired information or results.</a:t>
            </a:r>
          </a:p>
          <a:p>
            <a:pPr marL="469266" lvl="0" indent="-457200" algn="just">
              <a:lnSpc>
                <a:spcPct val="150000"/>
              </a:lnSpc>
              <a:spcBef>
                <a:spcPts val="5"/>
              </a:spcBef>
              <a:buClr>
                <a:srgbClr val="D9B146"/>
              </a:buClr>
              <a:buSzPts val="3200"/>
              <a:buFont typeface="Arial"/>
              <a:buChar char="•"/>
            </a:pPr>
            <a:r>
              <a:rPr lang="en-US" dirty="0">
                <a:solidFill>
                  <a:schemeClr val="tx1"/>
                </a:solidFill>
                <a:latin typeface="Times New Roman"/>
                <a:cs typeface="Times New Roman"/>
                <a:sym typeface="Arial"/>
              </a:rPr>
              <a:t>Software consists of system software and  application</a:t>
            </a:r>
            <a:endParaRPr dirty="0">
              <a:solidFill>
                <a:schemeClr val="tx1"/>
              </a:solidFill>
              <a:latin typeface="Times New Roman"/>
              <a:cs typeface="Times New Roman"/>
              <a:sym typeface="Aria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49"/>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Analysis</a:t>
            </a:r>
            <a:endParaRPr/>
          </a:p>
        </p:txBody>
      </p:sp>
      <p:sp>
        <p:nvSpPr>
          <p:cNvPr id="1009" name="Google Shape;1009;p149"/>
          <p:cNvSpPr txBox="1">
            <a:spLocks noGrp="1"/>
          </p:cNvSpPr>
          <p:nvPr>
            <p:ph type="body" idx="1"/>
          </p:nvPr>
        </p:nvSpPr>
        <p:spPr>
          <a:xfrm>
            <a:off x="90376" y="951398"/>
            <a:ext cx="8763000" cy="5539978"/>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first phase is </a:t>
            </a:r>
            <a:r>
              <a:rPr lang="en-US" b="1" dirty="0">
                <a:latin typeface="Times New Roman"/>
                <a:ea typeface="Times New Roman"/>
                <a:cs typeface="Times New Roman"/>
                <a:sym typeface="Times New Roman"/>
              </a:rPr>
              <a:t>OO analysis</a:t>
            </a:r>
            <a:r>
              <a:rPr lang="en-US" dirty="0">
                <a:latin typeface="Times New Roman"/>
                <a:ea typeface="Times New Roman"/>
                <a:cs typeface="Times New Roman"/>
                <a:sym typeface="Times New Roman"/>
              </a:rPr>
              <a:t>. In OO analysis the most important purpose is to identify objects and describes them in a proper way.</a:t>
            </a:r>
            <a:endParaRPr dirty="0"/>
          </a:p>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If the objects are identified efficiently then the next task of design will be easy. </a:t>
            </a:r>
            <a:endParaRPr dirty="0"/>
          </a:p>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objects should be identified with their responsibilities. </a:t>
            </a:r>
            <a:endParaRPr dirty="0"/>
          </a:p>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responsibilities are the functions or jobs performed by the object. </a:t>
            </a:r>
            <a:endParaRPr dirty="0"/>
          </a:p>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We know every object have to perform some responsibilities.</a:t>
            </a:r>
            <a:endParaRPr dirty="0"/>
          </a:p>
          <a:p>
            <a:pPr marL="571500" lvl="0" indent="-342900" algn="l"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When these responsibilities are </a:t>
            </a:r>
            <a:r>
              <a:rPr lang="en-US" dirty="0" smtClean="0">
                <a:latin typeface="Times New Roman"/>
                <a:ea typeface="Times New Roman"/>
                <a:cs typeface="Times New Roman"/>
                <a:sym typeface="Times New Roman"/>
              </a:rPr>
              <a:t>collaborated accurately </a:t>
            </a:r>
            <a:r>
              <a:rPr lang="en-US" dirty="0">
                <a:latin typeface="Times New Roman"/>
                <a:ea typeface="Times New Roman"/>
                <a:cs typeface="Times New Roman"/>
                <a:sym typeface="Times New Roman"/>
              </a:rPr>
              <a:t>the purpose of the system is fulfilled.</a:t>
            </a:r>
            <a:endParaRPr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0"/>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Design</a:t>
            </a:r>
            <a:endParaRPr/>
          </a:p>
        </p:txBody>
      </p:sp>
      <p:sp>
        <p:nvSpPr>
          <p:cNvPr id="1015" name="Google Shape;1015;p150"/>
          <p:cNvSpPr txBox="1">
            <a:spLocks noGrp="1"/>
          </p:cNvSpPr>
          <p:nvPr>
            <p:ph type="body" idx="1"/>
          </p:nvPr>
        </p:nvSpPr>
        <p:spPr>
          <a:xfrm>
            <a:off x="-3545" y="1249110"/>
            <a:ext cx="8763000" cy="3877985"/>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second phase is </a:t>
            </a:r>
            <a:r>
              <a:rPr lang="en-US" b="1" dirty="0">
                <a:latin typeface="Times New Roman"/>
                <a:ea typeface="Times New Roman"/>
                <a:cs typeface="Times New Roman"/>
                <a:sym typeface="Times New Roman"/>
              </a:rPr>
              <a:t>OO design</a:t>
            </a:r>
            <a:r>
              <a:rPr lang="en-US" dirty="0">
                <a:latin typeface="Times New Roman"/>
                <a:ea typeface="Times New Roman"/>
                <a:cs typeface="Times New Roman"/>
                <a:sym typeface="Times New Roman"/>
              </a:rPr>
              <a:t>. This phase highlights on the requirements and their fulfillment or completion. </a:t>
            </a:r>
            <a:endParaRPr dirty="0"/>
          </a:p>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In this phase all the objects are collaborated according to their projected relationships. After the completion of relationships the design is completed.</a:t>
            </a:r>
            <a:endParaRPr dirty="0"/>
          </a:p>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The third phase is </a:t>
            </a:r>
            <a:r>
              <a:rPr lang="en-US" b="1" dirty="0">
                <a:latin typeface="Times New Roman"/>
                <a:ea typeface="Times New Roman"/>
                <a:cs typeface="Times New Roman"/>
                <a:sym typeface="Times New Roman"/>
              </a:rPr>
              <a:t>OO implementation</a:t>
            </a:r>
            <a:r>
              <a:rPr lang="en-US" dirty="0">
                <a:latin typeface="Times New Roman"/>
                <a:ea typeface="Times New Roman"/>
                <a:cs typeface="Times New Roman"/>
                <a:sym typeface="Times New Roman"/>
              </a:rPr>
              <a:t>. In this phase the above design is implemented using OO languages like C#, Java, C++ etc.</a:t>
            </a:r>
            <a:endParaRPr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51"/>
          <p:cNvSpPr txBox="1">
            <a:spLocks noGrp="1"/>
          </p:cNvSpPr>
          <p:nvPr>
            <p:ph type="title"/>
          </p:nvPr>
        </p:nvSpPr>
        <p:spPr>
          <a:xfrm>
            <a:off x="377456" y="337388"/>
            <a:ext cx="8389088" cy="98488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Advantages of Object-Oriented Analysis and Design</a:t>
            </a:r>
            <a:r>
              <a:rPr lang="en-US" b="1"/>
              <a:t/>
            </a:r>
            <a:br>
              <a:rPr lang="en-US" b="1"/>
            </a:br>
            <a:endParaRPr/>
          </a:p>
        </p:txBody>
      </p:sp>
      <p:sp>
        <p:nvSpPr>
          <p:cNvPr id="1021" name="Google Shape;1021;p151"/>
          <p:cNvSpPr txBox="1">
            <a:spLocks noGrp="1"/>
          </p:cNvSpPr>
          <p:nvPr>
            <p:ph type="body" idx="1"/>
          </p:nvPr>
        </p:nvSpPr>
        <p:spPr>
          <a:xfrm>
            <a:off x="377456" y="1343539"/>
            <a:ext cx="8479465" cy="4844611"/>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is easy to understand.</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is easy to maintain. Due to its maintainability OOAD is becoming more popular day by day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provides re-usability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reduce the development time &amp; cost</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improves the quality of the system due to program reuse</a:t>
            </a:r>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25"/>
        <p:cNvGrpSpPr/>
        <p:nvPr/>
      </p:nvGrpSpPr>
      <p:grpSpPr>
        <a:xfrm>
          <a:off x="0" y="0"/>
          <a:ext cx="0" cy="0"/>
          <a:chOff x="0" y="0"/>
          <a:chExt cx="0" cy="0"/>
        </a:xfrm>
      </p:grpSpPr>
      <p:sp>
        <p:nvSpPr>
          <p:cNvPr id="1026" name="Google Shape;1026;p152"/>
          <p:cNvSpPr txBox="1">
            <a:spLocks noGrp="1"/>
          </p:cNvSpPr>
          <p:nvPr>
            <p:ph type="title"/>
          </p:nvPr>
        </p:nvSpPr>
        <p:spPr>
          <a:xfrm>
            <a:off x="340242" y="198323"/>
            <a:ext cx="8686800" cy="1108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Difference between Structured and  Object-Oriented Analysis and Design</a:t>
            </a:r>
            <a:endParaRPr/>
          </a:p>
        </p:txBody>
      </p:sp>
      <p:graphicFrame>
        <p:nvGraphicFramePr>
          <p:cNvPr id="1027" name="Google Shape;1027;p152"/>
          <p:cNvGraphicFramePr/>
          <p:nvPr>
            <p:extLst>
              <p:ext uri="{D42A27DB-BD31-4B8C-83A1-F6EECF244321}">
                <p14:modId xmlns:p14="http://schemas.microsoft.com/office/powerpoint/2010/main" val="1294341976"/>
              </p:ext>
            </p:extLst>
          </p:nvPr>
        </p:nvGraphicFramePr>
        <p:xfrm>
          <a:off x="228606" y="1376338"/>
          <a:ext cx="8910100" cy="5481650"/>
        </p:xfrm>
        <a:graphic>
          <a:graphicData uri="http://schemas.openxmlformats.org/drawingml/2006/table">
            <a:tbl>
              <a:tblPr firstRow="1" bandRow="1">
                <a:noFill/>
                <a:tableStyleId>{2C5C2FEC-3308-4D32-A677-E438D5DB771A}</a:tableStyleId>
              </a:tblPr>
              <a:tblGrid>
                <a:gridCol w="4455050">
                  <a:extLst>
                    <a:ext uri="{9D8B030D-6E8A-4147-A177-3AD203B41FA5}">
                      <a16:colId xmlns="" xmlns:a16="http://schemas.microsoft.com/office/drawing/2014/main" val="20000"/>
                    </a:ext>
                  </a:extLst>
                </a:gridCol>
                <a:gridCol w="4455050">
                  <a:extLst>
                    <a:ext uri="{9D8B030D-6E8A-4147-A177-3AD203B41FA5}">
                      <a16:colId xmlns="" xmlns:a16="http://schemas.microsoft.com/office/drawing/2014/main" val="20001"/>
                    </a:ext>
                  </a:extLst>
                </a:gridCol>
              </a:tblGrid>
              <a:tr h="576125">
                <a:tc>
                  <a:txBody>
                    <a:bodyPr/>
                    <a:lstStyle/>
                    <a:p>
                      <a:pPr marL="0" marR="0" lvl="0" indent="0" algn="l" rtl="0">
                        <a:lnSpc>
                          <a:spcPct val="100000"/>
                        </a:lnSpc>
                        <a:spcBef>
                          <a:spcPts val="0"/>
                        </a:spcBef>
                        <a:spcAft>
                          <a:spcPts val="0"/>
                        </a:spcAft>
                        <a:buNone/>
                      </a:pPr>
                      <a:r>
                        <a:rPr lang="en-US" sz="2800" i="1" u="none" strike="noStrike" cap="none" dirty="0">
                          <a:latin typeface="Times New Roman"/>
                          <a:ea typeface="Times New Roman"/>
                          <a:cs typeface="Times New Roman"/>
                          <a:sym typeface="Times New Roman"/>
                        </a:rPr>
                        <a:t>Structured</a:t>
                      </a:r>
                      <a:endParaRPr sz="28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2800" i="1" u="none" strike="noStrike" cap="none">
                          <a:latin typeface="Times New Roman"/>
                          <a:ea typeface="Times New Roman"/>
                          <a:cs typeface="Times New Roman"/>
                          <a:sym typeface="Times New Roman"/>
                        </a:rPr>
                        <a:t>Object-Oriented</a:t>
                      </a:r>
                      <a:endParaRPr sz="2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 xmlns:a16="http://schemas.microsoft.com/office/drawing/2014/main" val="10000"/>
                  </a:ext>
                </a:extLst>
              </a:tr>
              <a:tr h="4905525">
                <a:tc>
                  <a:txBody>
                    <a:bodyPr/>
                    <a:lstStyle/>
                    <a:p>
                      <a:pPr marL="342900" marR="0" lvl="0" indent="-342900" algn="l" rtl="0">
                        <a:lnSpc>
                          <a:spcPct val="150000"/>
                        </a:lnSpc>
                        <a:spcBef>
                          <a:spcPts val="0"/>
                        </a:spcBef>
                        <a:spcAft>
                          <a:spcPts val="0"/>
                        </a:spcAft>
                        <a:buFont typeface="Arial" pitchFamily="34" charset="0"/>
                        <a:buChar char="•"/>
                      </a:pPr>
                      <a:r>
                        <a:rPr lang="en-US" sz="2400" u="none" strike="noStrike" cap="none" dirty="0">
                          <a:latin typeface="Times New Roman"/>
                          <a:ea typeface="Times New Roman"/>
                          <a:cs typeface="Times New Roman"/>
                          <a:sym typeface="Times New Roman"/>
                        </a:rPr>
                        <a:t>It is process </a:t>
                      </a:r>
                      <a:r>
                        <a:rPr lang="en-US" sz="2400" u="none" strike="noStrike" cap="none" dirty="0" smtClean="0">
                          <a:latin typeface="Times New Roman"/>
                          <a:ea typeface="Times New Roman"/>
                          <a:cs typeface="Times New Roman"/>
                          <a:sym typeface="Times New Roman"/>
                        </a:rPr>
                        <a:t>oriented</a:t>
                      </a:r>
                      <a:r>
                        <a:rPr lang="en-US" sz="1400" u="none" strike="noStrike" cap="none" dirty="0" smtClean="0">
                          <a:latin typeface="Calibri"/>
                          <a:ea typeface="Times New Roman"/>
                          <a:cs typeface="Calibri"/>
                          <a:sym typeface="Arial"/>
                        </a:rPr>
                        <a:t>, </a:t>
                      </a:r>
                      <a:r>
                        <a:rPr lang="en-US" sz="2400" u="none" strike="noStrike" cap="none" dirty="0" smtClean="0">
                          <a:latin typeface="Times New Roman"/>
                          <a:ea typeface="Times New Roman"/>
                          <a:cs typeface="Times New Roman"/>
                          <a:sym typeface="Times New Roman"/>
                        </a:rPr>
                        <a:t>its </a:t>
                      </a:r>
                      <a:r>
                        <a:rPr lang="en-US" sz="2400" u="none" strike="noStrike" cap="none" dirty="0">
                          <a:latin typeface="Times New Roman"/>
                          <a:ea typeface="Times New Roman"/>
                          <a:cs typeface="Times New Roman"/>
                          <a:sym typeface="Times New Roman"/>
                        </a:rPr>
                        <a:t>main focus is </a:t>
                      </a:r>
                      <a:r>
                        <a:rPr lang="en-US" sz="2400" u="none" strike="noStrike" cap="none" dirty="0" smtClean="0">
                          <a:latin typeface="Times New Roman"/>
                          <a:ea typeface="Times New Roman"/>
                          <a:cs typeface="Times New Roman"/>
                          <a:sym typeface="Times New Roman"/>
                        </a:rPr>
                        <a:t>process</a:t>
                      </a:r>
                      <a:r>
                        <a:rPr lang="en-US" sz="1400" u="none" strike="noStrike" cap="none" dirty="0" smtClean="0">
                          <a:latin typeface="Calibri"/>
                          <a:ea typeface="Times New Roman"/>
                          <a:cs typeface="Calibri"/>
                          <a:sym typeface="Arial"/>
                        </a:rPr>
                        <a:t>.</a:t>
                      </a:r>
                    </a:p>
                    <a:p>
                      <a:pPr marL="342900" marR="0" lvl="0" indent="-342900" algn="l" rtl="0">
                        <a:lnSpc>
                          <a:spcPct val="150000"/>
                        </a:lnSpc>
                        <a:spcBef>
                          <a:spcPts val="0"/>
                        </a:spcBef>
                        <a:spcAft>
                          <a:spcPts val="0"/>
                        </a:spcAft>
                        <a:buFont typeface="Arial" pitchFamily="34" charset="0"/>
                        <a:buChar char="•"/>
                      </a:pPr>
                      <a:r>
                        <a:rPr lang="en-US" sz="2400" u="none" strike="noStrike" cap="none" dirty="0" smtClean="0">
                          <a:latin typeface="Times New Roman"/>
                          <a:ea typeface="Times New Roman"/>
                          <a:cs typeface="Times New Roman"/>
                          <a:sym typeface="Times New Roman"/>
                        </a:rPr>
                        <a:t>There </a:t>
                      </a:r>
                      <a:r>
                        <a:rPr lang="en-US" sz="2400" u="none" strike="noStrike" cap="none" dirty="0">
                          <a:latin typeface="Times New Roman"/>
                          <a:ea typeface="Times New Roman"/>
                          <a:cs typeface="Times New Roman"/>
                          <a:sym typeface="Times New Roman"/>
                        </a:rPr>
                        <a:t>is a separation of the systems data and </a:t>
                      </a:r>
                      <a:r>
                        <a:rPr lang="en-US" sz="2400" u="none" strike="noStrike" cap="none" dirty="0" smtClean="0">
                          <a:latin typeface="Times New Roman"/>
                          <a:ea typeface="Times New Roman"/>
                          <a:cs typeface="Times New Roman"/>
                          <a:sym typeface="Times New Roman"/>
                        </a:rPr>
                        <a:t>processes</a:t>
                      </a:r>
                      <a:r>
                        <a:rPr lang="en-US" sz="1400" u="none" strike="noStrike" cap="none" dirty="0" smtClean="0">
                          <a:latin typeface="Calibri"/>
                          <a:ea typeface="Times New Roman"/>
                          <a:cs typeface="Calibri"/>
                          <a:sym typeface="Arial"/>
                        </a:rPr>
                        <a:t>.</a:t>
                      </a:r>
                    </a:p>
                    <a:p>
                      <a:pPr marL="342900" marR="0" lvl="0" indent="-342900" algn="l" rtl="0">
                        <a:lnSpc>
                          <a:spcPct val="150000"/>
                        </a:lnSpc>
                        <a:spcBef>
                          <a:spcPts val="0"/>
                        </a:spcBef>
                        <a:spcAft>
                          <a:spcPts val="0"/>
                        </a:spcAft>
                        <a:buFont typeface="Arial" pitchFamily="34" charset="0"/>
                        <a:buChar char="•"/>
                      </a:pPr>
                      <a:r>
                        <a:rPr lang="en-US" sz="2400" u="none" strike="noStrike" cap="none" dirty="0" smtClean="0">
                          <a:latin typeface="Times New Roman"/>
                          <a:ea typeface="Times New Roman"/>
                          <a:cs typeface="Times New Roman"/>
                          <a:sym typeface="Times New Roman"/>
                        </a:rPr>
                        <a:t>It </a:t>
                      </a:r>
                      <a:r>
                        <a:rPr lang="en-US" sz="2400" u="none" strike="noStrike" cap="none" dirty="0">
                          <a:latin typeface="Times New Roman"/>
                          <a:ea typeface="Times New Roman"/>
                          <a:cs typeface="Times New Roman"/>
                          <a:sym typeface="Times New Roman"/>
                        </a:rPr>
                        <a:t>breaks down the system data through the use of Data Flow Diagram (DFD)</a:t>
                      </a:r>
                      <a:endParaRPr dirty="0"/>
                    </a:p>
                    <a:p>
                      <a:pPr marL="0" marR="0" lvl="0" indent="0" algn="l" rtl="0">
                        <a:lnSpc>
                          <a:spcPct val="150000"/>
                        </a:lnSpc>
                        <a:spcBef>
                          <a:spcPts val="0"/>
                        </a:spcBef>
                        <a:spcAft>
                          <a:spcPts val="0"/>
                        </a:spcAft>
                        <a:buNone/>
                      </a:pPr>
                      <a:endParaRPr sz="2400" u="none" strike="noStrike" cap="none" dirty="0">
                        <a:latin typeface="Times New Roman"/>
                        <a:ea typeface="Times New Roman"/>
                        <a:cs typeface="Times New Roman"/>
                        <a:sym typeface="Times New Roman"/>
                      </a:endParaRPr>
                    </a:p>
                  </a:txBody>
                  <a:tcPr marL="91450" marR="91450" marT="45725" marB="45725"/>
                </a:tc>
                <a:tc>
                  <a:txBody>
                    <a:bodyPr/>
                    <a:lstStyle/>
                    <a:p>
                      <a:pPr marL="342900" marR="0" lvl="0" indent="-342900" algn="l" rtl="0">
                        <a:lnSpc>
                          <a:spcPct val="150000"/>
                        </a:lnSpc>
                        <a:spcBef>
                          <a:spcPts val="0"/>
                        </a:spcBef>
                        <a:spcAft>
                          <a:spcPts val="0"/>
                        </a:spcAft>
                        <a:buFont typeface="Arial" pitchFamily="34" charset="0"/>
                        <a:buChar char="•"/>
                      </a:pPr>
                      <a:r>
                        <a:rPr lang="en-US" sz="2400" u="none" strike="noStrike" cap="none" dirty="0">
                          <a:latin typeface="Times New Roman"/>
                          <a:ea typeface="Times New Roman"/>
                          <a:cs typeface="Times New Roman"/>
                          <a:sym typeface="Times New Roman"/>
                        </a:rPr>
                        <a:t>It is data </a:t>
                      </a:r>
                      <a:r>
                        <a:rPr lang="en-US" sz="2400" u="none" strike="noStrike" cap="none" dirty="0" smtClean="0">
                          <a:latin typeface="Times New Roman"/>
                          <a:ea typeface="Times New Roman"/>
                          <a:cs typeface="Times New Roman"/>
                          <a:sym typeface="Times New Roman"/>
                        </a:rPr>
                        <a:t>oriented</a:t>
                      </a:r>
                      <a:r>
                        <a:rPr lang="en-US" sz="1400" u="none" strike="noStrike" cap="none" dirty="0" smtClean="0">
                          <a:latin typeface="Calibri"/>
                          <a:ea typeface="Times New Roman"/>
                          <a:cs typeface="Calibri"/>
                          <a:sym typeface="Arial"/>
                        </a:rPr>
                        <a:t>,</a:t>
                      </a:r>
                      <a:r>
                        <a:rPr lang="en-US" sz="1400" u="none" strike="noStrike" cap="none" baseline="0" dirty="0" smtClean="0">
                          <a:latin typeface="Calibri"/>
                          <a:ea typeface="Times New Roman"/>
                          <a:cs typeface="Calibri"/>
                          <a:sym typeface="Arial"/>
                        </a:rPr>
                        <a:t> </a:t>
                      </a:r>
                      <a:r>
                        <a:rPr lang="en-US" sz="2400" u="none" strike="noStrike" cap="none" baseline="0" dirty="0" smtClean="0">
                          <a:latin typeface="Times New Roman"/>
                          <a:ea typeface="Times New Roman"/>
                          <a:cs typeface="Times New Roman"/>
                          <a:sym typeface="Times New Roman"/>
                        </a:rPr>
                        <a:t>i</a:t>
                      </a:r>
                      <a:r>
                        <a:rPr lang="en-US" sz="2400" u="none" strike="noStrike" cap="none" dirty="0" smtClean="0">
                          <a:latin typeface="Times New Roman"/>
                          <a:ea typeface="Times New Roman"/>
                          <a:cs typeface="Times New Roman"/>
                          <a:sym typeface="Times New Roman"/>
                        </a:rPr>
                        <a:t>ts </a:t>
                      </a:r>
                      <a:r>
                        <a:rPr lang="en-US" sz="2400" u="none" strike="noStrike" cap="none" dirty="0">
                          <a:latin typeface="Times New Roman"/>
                          <a:ea typeface="Times New Roman"/>
                          <a:cs typeface="Times New Roman"/>
                          <a:sym typeface="Times New Roman"/>
                        </a:rPr>
                        <a:t>main focus is </a:t>
                      </a:r>
                      <a:r>
                        <a:rPr lang="en-US" sz="2400" u="none" strike="noStrike" cap="none" dirty="0" smtClean="0">
                          <a:latin typeface="Times New Roman"/>
                          <a:ea typeface="Times New Roman"/>
                          <a:cs typeface="Times New Roman"/>
                          <a:sym typeface="Times New Roman"/>
                        </a:rPr>
                        <a:t>data.</a:t>
                      </a:r>
                      <a:endParaRPr dirty="0"/>
                    </a:p>
                    <a:p>
                      <a:pPr marL="342900" marR="0" lvl="0" indent="-342900" algn="l" rtl="0">
                        <a:lnSpc>
                          <a:spcPct val="150000"/>
                        </a:lnSpc>
                        <a:spcBef>
                          <a:spcPts val="0"/>
                        </a:spcBef>
                        <a:spcAft>
                          <a:spcPts val="0"/>
                        </a:spcAft>
                        <a:buFont typeface="Arial" pitchFamily="34" charset="0"/>
                        <a:buChar char="•"/>
                      </a:pPr>
                      <a:r>
                        <a:rPr lang="en-US" sz="2400" u="none" strike="noStrike" cap="none" dirty="0">
                          <a:latin typeface="Times New Roman"/>
                          <a:ea typeface="Times New Roman"/>
                          <a:cs typeface="Times New Roman"/>
                          <a:sym typeface="Times New Roman"/>
                        </a:rPr>
                        <a:t>There is no separation of the systems data and </a:t>
                      </a:r>
                      <a:r>
                        <a:rPr lang="en-US" sz="2400" u="none" strike="noStrike" cap="none" dirty="0" smtClean="0">
                          <a:latin typeface="Times New Roman"/>
                          <a:ea typeface="Times New Roman"/>
                          <a:cs typeface="Times New Roman"/>
                          <a:sym typeface="Times New Roman"/>
                        </a:rPr>
                        <a:t>processes.</a:t>
                      </a:r>
                      <a:r>
                        <a:rPr lang="en-US" sz="2400" u="none" strike="noStrike" cap="none" baseline="0" dirty="0" smtClean="0">
                          <a:latin typeface="Times New Roman"/>
                          <a:ea typeface="Times New Roman"/>
                          <a:cs typeface="Times New Roman"/>
                          <a:sym typeface="Times New Roman"/>
                        </a:rPr>
                        <a:t> </a:t>
                      </a:r>
                      <a:r>
                        <a:rPr lang="en-US" sz="2400" u="none" strike="noStrike" cap="none" dirty="0" smtClean="0">
                          <a:latin typeface="Times New Roman"/>
                          <a:ea typeface="Times New Roman"/>
                          <a:cs typeface="Times New Roman"/>
                          <a:sym typeface="Times New Roman"/>
                        </a:rPr>
                        <a:t>Data </a:t>
                      </a:r>
                      <a:r>
                        <a:rPr lang="en-US" sz="2400" u="none" strike="noStrike" cap="none" dirty="0">
                          <a:latin typeface="Times New Roman"/>
                          <a:ea typeface="Times New Roman"/>
                          <a:cs typeface="Times New Roman"/>
                          <a:sym typeface="Times New Roman"/>
                        </a:rPr>
                        <a:t>and processes are encapsulated into </a:t>
                      </a:r>
                      <a:r>
                        <a:rPr lang="en-US" sz="2400" u="none" strike="noStrike" cap="none" dirty="0" smtClean="0">
                          <a:latin typeface="Times New Roman"/>
                          <a:ea typeface="Times New Roman"/>
                          <a:cs typeface="Times New Roman"/>
                          <a:sym typeface="Times New Roman"/>
                        </a:rPr>
                        <a:t>objects</a:t>
                      </a:r>
                      <a:endParaRPr dirty="0"/>
                    </a:p>
                    <a:p>
                      <a:pPr marL="342900" marR="0" lvl="0" indent="-342900" algn="l" rtl="0">
                        <a:lnSpc>
                          <a:spcPct val="150000"/>
                        </a:lnSpc>
                        <a:spcBef>
                          <a:spcPts val="0"/>
                        </a:spcBef>
                        <a:spcAft>
                          <a:spcPts val="0"/>
                        </a:spcAft>
                        <a:buFont typeface="Arial" pitchFamily="34" charset="0"/>
                        <a:buChar char="•"/>
                      </a:pPr>
                      <a:r>
                        <a:rPr lang="en-US" sz="2400" u="none" strike="noStrike" cap="none" dirty="0">
                          <a:latin typeface="Times New Roman"/>
                          <a:ea typeface="Times New Roman"/>
                          <a:cs typeface="Times New Roman"/>
                          <a:sym typeface="Times New Roman"/>
                        </a:rPr>
                        <a:t>It breaks down the system data through the use of Use Cases.</a:t>
                      </a:r>
                      <a:endParaRPr dirty="0"/>
                    </a:p>
                  </a:txBody>
                  <a:tcPr marL="91450" marR="91450" marT="45725" marB="45725"/>
                </a:tc>
                <a:extLst>
                  <a:ext uri="{0D108BD9-81ED-4DB2-BD59-A6C34878D82A}">
                    <a16:rowId xmlns=""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53"/>
          <p:cNvSpPr txBox="1">
            <a:spLocks noGrp="1"/>
          </p:cNvSpPr>
          <p:nvPr>
            <p:ph type="title"/>
          </p:nvPr>
        </p:nvSpPr>
        <p:spPr>
          <a:xfrm>
            <a:off x="377456" y="337388"/>
            <a:ext cx="8389088" cy="98488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Disadvantages of Object-Oriented Analysis and Design</a:t>
            </a:r>
            <a:r>
              <a:rPr lang="en-US" b="1"/>
              <a:t/>
            </a:r>
            <a:br>
              <a:rPr lang="en-US" b="1"/>
            </a:br>
            <a:endParaRPr/>
          </a:p>
        </p:txBody>
      </p:sp>
      <p:sp>
        <p:nvSpPr>
          <p:cNvPr id="1033" name="Google Shape;1033;p153"/>
          <p:cNvSpPr txBox="1">
            <a:spLocks noGrp="1"/>
          </p:cNvSpPr>
          <p:nvPr>
            <p:ph type="body" idx="1"/>
          </p:nvPr>
        </p:nvSpPr>
        <p:spPr>
          <a:xfrm>
            <a:off x="377456" y="1322273"/>
            <a:ext cx="8479465" cy="4431983"/>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In OOAD, all time it is not easy to determine all the necessary classes and objects required for a system</a:t>
            </a:r>
            <a:endParaRPr dirty="0"/>
          </a:p>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Most of our project development teams are familiar with traditional analysis &amp; design. The OOAD offers a new kind of project management. That’s why it may be difficult to complete a solution within estimated time and budget</a:t>
            </a:r>
            <a:endParaRPr dirty="0"/>
          </a:p>
          <a:p>
            <a:pPr marL="571500" lvl="0" indent="-342900" algn="just" rtl="0">
              <a:lnSpc>
                <a:spcPct val="150000"/>
              </a:lnSpc>
              <a:spcBef>
                <a:spcPts val="0"/>
              </a:spcBef>
              <a:spcAft>
                <a:spcPts val="0"/>
              </a:spcAft>
              <a:buSzPts val="1400"/>
              <a:buFont typeface="Arial"/>
              <a:buChar char="•"/>
            </a:pPr>
            <a:r>
              <a:rPr lang="en-US" dirty="0">
                <a:latin typeface="Times New Roman"/>
                <a:ea typeface="Times New Roman"/>
                <a:cs typeface="Times New Roman"/>
                <a:sym typeface="Times New Roman"/>
              </a:rPr>
              <a:t>Without an explicit reuse procedure this methodology do not lead to successful reuse on a large </a:t>
            </a:r>
            <a:r>
              <a:rPr lang="en-US" dirty="0" smtClean="0">
                <a:latin typeface="Times New Roman"/>
                <a:ea typeface="Times New Roman"/>
                <a:cs typeface="Times New Roman"/>
                <a:sym typeface="Times New Roman"/>
              </a:rPr>
              <a:t>scale.</a:t>
            </a:r>
            <a:endParaRPr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54"/>
          <p:cNvSpPr txBox="1">
            <a:spLocks noGrp="1"/>
          </p:cNvSpPr>
          <p:nvPr>
            <p:ph type="title"/>
          </p:nvPr>
        </p:nvSpPr>
        <p:spPr>
          <a:xfrm>
            <a:off x="377456" y="337388"/>
            <a:ext cx="8389200" cy="9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Disadvantages of Object-Oriented Analysis and Design</a:t>
            </a:r>
            <a:r>
              <a:rPr lang="en-US" b="1"/>
              <a:t/>
            </a:r>
            <a:br>
              <a:rPr lang="en-US" b="1"/>
            </a:br>
            <a:endParaRPr/>
          </a:p>
        </p:txBody>
      </p:sp>
      <p:sp>
        <p:nvSpPr>
          <p:cNvPr id="1039" name="Google Shape;1039;p154"/>
          <p:cNvSpPr txBox="1">
            <a:spLocks noGrp="1"/>
          </p:cNvSpPr>
          <p:nvPr>
            <p:ph type="body" idx="1"/>
          </p:nvPr>
        </p:nvSpPr>
        <p:spPr>
          <a:xfrm>
            <a:off x="377456" y="1322273"/>
            <a:ext cx="8479500" cy="4986000"/>
          </a:xfrm>
          <a:prstGeom prst="rect">
            <a:avLst/>
          </a:prstGeom>
          <a:noFill/>
          <a:ln>
            <a:noFill/>
          </a:ln>
        </p:spPr>
        <p:txBody>
          <a:bodyPr spcFirstLastPara="1" wrap="square" lIns="0" tIns="0" rIns="0" bIns="0" anchor="t" anchorCtr="0">
            <a:spAutoFit/>
          </a:bodyPr>
          <a:lstStyle/>
          <a:p>
            <a:pPr marL="228600" lvl="0" indent="0" algn="l" rtl="0">
              <a:lnSpc>
                <a:spcPct val="150000"/>
              </a:lnSpc>
              <a:spcBef>
                <a:spcPts val="0"/>
              </a:spcBef>
              <a:spcAft>
                <a:spcPts val="0"/>
              </a:spcAft>
              <a:buSzPts val="1400"/>
            </a:pPr>
            <a:r>
              <a:rPr lang="en-US" b="1" dirty="0">
                <a:solidFill>
                  <a:srgbClr val="FF0000"/>
                </a:solidFill>
                <a:latin typeface="Times New Roman"/>
                <a:ea typeface="Times New Roman"/>
                <a:cs typeface="Times New Roman"/>
                <a:sym typeface="Times New Roman"/>
              </a:rPr>
              <a:t>Too Complex for Simple Applications: </a:t>
            </a:r>
            <a:r>
              <a:rPr lang="en-US" dirty="0">
                <a:solidFill>
                  <a:schemeClr val="dk1"/>
                </a:solidFill>
                <a:latin typeface="Times New Roman"/>
                <a:ea typeface="Times New Roman"/>
                <a:cs typeface="Times New Roman"/>
                <a:sym typeface="Times New Roman"/>
              </a:rPr>
              <a:t>While arguably not a disadvantage that is applicable to all projects, it’s certainly the case that OOAD practices are generally not ideal for simpler projects. Many developers have their own personal hard and fast rules to help when deciding whether a project should be procedural or object-oriented, but in most cases, the more basic the needs of the application, the more likely a less-structured, procedural approach is the best fit. As always, we must always use our own best judgment.</a:t>
            </a:r>
            <a:endParaRPr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229" y="198323"/>
            <a:ext cx="6100571" cy="1123950"/>
          </a:xfrm>
        </p:spPr>
        <p:txBody>
          <a:bodyPr/>
          <a:lstStyle/>
          <a:p>
            <a:pPr algn="ctr"/>
            <a:r>
              <a:rPr lang="en-US" dirty="0"/>
              <a:t>What Is Software?</a:t>
            </a:r>
            <a:br>
              <a:rPr lang="en-US" dirty="0"/>
            </a:br>
            <a:endParaRPr lang="en-US" dirty="0"/>
          </a:p>
        </p:txBody>
      </p:sp>
      <p:sp>
        <p:nvSpPr>
          <p:cNvPr id="3" name="Text Placeholder 2"/>
          <p:cNvSpPr>
            <a:spLocks noGrp="1"/>
          </p:cNvSpPr>
          <p:nvPr>
            <p:ph type="body" idx="1"/>
          </p:nvPr>
        </p:nvSpPr>
        <p:spPr>
          <a:xfrm>
            <a:off x="109330" y="1322273"/>
            <a:ext cx="8841488" cy="4801314"/>
          </a:xfrm>
        </p:spPr>
        <p:txBody>
          <a:bodyPr/>
          <a:lstStyle/>
          <a:p>
            <a:pPr marL="571500" indent="-34290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Simply, software </a:t>
            </a:r>
            <a:r>
              <a:rPr lang="en-US" dirty="0">
                <a:latin typeface="Times New Roman" panose="02020603050405020304" pitchFamily="18" charset="0"/>
                <a:cs typeface="Times New Roman" panose="02020603050405020304" pitchFamily="18" charset="0"/>
              </a:rPr>
              <a:t>is the interface between computer systems and the humans who use them.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consists of programming instructions and data that tell the computer how to execute various tasks.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days, instructions are generally written in a higher-level language, which is easier to use for human programmers, and then converted into low-level machine code that the computer can directly understand.</a:t>
            </a:r>
          </a:p>
          <a:p>
            <a:endParaRPr lang="en-US" dirty="0"/>
          </a:p>
        </p:txBody>
      </p:sp>
    </p:spTree>
    <p:extLst>
      <p:ext uri="{BB962C8B-B14F-4D97-AF65-F5344CB8AC3E}">
        <p14:creationId xmlns:p14="http://schemas.microsoft.com/office/powerpoint/2010/main" val="39426811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1107996"/>
          </a:xfrm>
        </p:spPr>
        <p:txBody>
          <a:bodyPr/>
          <a:lstStyle/>
          <a:p>
            <a:pPr algn="ctr"/>
            <a:r>
              <a:rPr lang="en-US" dirty="0"/>
              <a:t>The Early Days of Software</a:t>
            </a:r>
            <a:br>
              <a:rPr lang="en-US" dirty="0"/>
            </a:br>
            <a:endParaRPr lang="en-US" dirty="0"/>
          </a:p>
        </p:txBody>
      </p:sp>
      <p:sp>
        <p:nvSpPr>
          <p:cNvPr id="3" name="Text Placeholder 2"/>
          <p:cNvSpPr>
            <a:spLocks noGrp="1"/>
          </p:cNvSpPr>
          <p:nvPr>
            <p:ph type="body" idx="1"/>
          </p:nvPr>
        </p:nvSpPr>
        <p:spPr>
          <a:xfrm>
            <a:off x="257577" y="858632"/>
            <a:ext cx="8487178" cy="5539978"/>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Computer scientist Tom Kilburn is responsible for writing the world’s very first piece of software, which was run at 11 a.m. on June 21, 1948, at the University of Manchester in England.</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Kilburn and his colleague Freddie Williams had built one of the earliest computers, the </a:t>
            </a:r>
            <a:r>
              <a:rPr lang="en-US" b="1" dirty="0">
                <a:solidFill>
                  <a:schemeClr val="tx1"/>
                </a:solidFill>
                <a:latin typeface="Times New Roman" panose="02020603050405020304" pitchFamily="18" charset="0"/>
                <a:cs typeface="Times New Roman" panose="02020603050405020304" pitchFamily="18" charset="0"/>
              </a:rPr>
              <a:t>Manchester Small-Scale Experimental Machine (also known as the “Baby”).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SSEM was programmed to perform mathematical calculations using machine code instructions.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first piece of software took “only” 52 minutes to correctly compute the greatest divisor of 2 to the power of 18 (262,144).</a:t>
            </a:r>
          </a:p>
        </p:txBody>
      </p:sp>
    </p:spTree>
    <p:extLst>
      <p:ext uri="{BB962C8B-B14F-4D97-AF65-F5344CB8AC3E}">
        <p14:creationId xmlns:p14="http://schemas.microsoft.com/office/powerpoint/2010/main" val="8539630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45" y="173749"/>
            <a:ext cx="8019198" cy="684883"/>
          </a:xfrm>
        </p:spPr>
        <p:txBody>
          <a:bodyPr/>
          <a:lstStyle/>
          <a:p>
            <a:pPr algn="ctr"/>
            <a:r>
              <a:rPr lang="en-US" dirty="0"/>
              <a:t>The Early Days of Software</a:t>
            </a:r>
            <a:br>
              <a:rPr lang="en-US" dirty="0"/>
            </a:br>
            <a:endParaRPr lang="en-US" dirty="0"/>
          </a:p>
        </p:txBody>
      </p:sp>
      <p:sp>
        <p:nvSpPr>
          <p:cNvPr id="3" name="Text Placeholder 2"/>
          <p:cNvSpPr>
            <a:spLocks noGrp="1"/>
          </p:cNvSpPr>
          <p:nvPr>
            <p:ph type="body" idx="1"/>
          </p:nvPr>
        </p:nvSpPr>
        <p:spPr>
          <a:xfrm>
            <a:off x="257577" y="858632"/>
            <a:ext cx="8487178" cy="4985980"/>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decades after this groundbreaking event, computers were programmed with punch cards in which holes denoted specific machine code instructions.</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Fortran, one of the very first higher-level programming languages, was originally published in 1957.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year, statistician John Tukey coined the word “</a:t>
            </a:r>
            <a:r>
              <a:rPr lang="en-US" b="1" dirty="0">
                <a:solidFill>
                  <a:schemeClr val="tx1"/>
                </a:solidFill>
                <a:latin typeface="Times New Roman" panose="02020603050405020304" pitchFamily="18" charset="0"/>
                <a:cs typeface="Times New Roman" panose="02020603050405020304" pitchFamily="18" charset="0"/>
              </a:rPr>
              <a:t>software</a:t>
            </a:r>
            <a:r>
              <a:rPr lang="en-US"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an article about computer programming.</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pioneering programming languages like Cobol, BASIC, Pascal and C arrived over the next two decades.</a:t>
            </a:r>
          </a:p>
        </p:txBody>
      </p:sp>
    </p:spTree>
    <p:extLst>
      <p:ext uri="{BB962C8B-B14F-4D97-AF65-F5344CB8AC3E}">
        <p14:creationId xmlns:p14="http://schemas.microsoft.com/office/powerpoint/2010/main" val="42112872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5816977"/>
          </a:xfrm>
        </p:spPr>
        <p:txBody>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the 1970s and 1980s, software hit the big time with the arrival of personal computers.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Apple released the </a:t>
            </a:r>
            <a:r>
              <a:rPr lang="en-US" sz="2800" b="1" dirty="0">
                <a:solidFill>
                  <a:schemeClr val="tx1"/>
                </a:solidFill>
                <a:latin typeface="Times New Roman" panose="02020603050405020304" pitchFamily="18" charset="0"/>
                <a:cs typeface="Times New Roman" panose="02020603050405020304" pitchFamily="18" charset="0"/>
              </a:rPr>
              <a:t>Apple II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its revolutionary product, to the public in April 1977. </a:t>
            </a:r>
          </a:p>
          <a:p>
            <a:pPr marL="571500" indent="-342900" algn="just">
              <a:lnSpc>
                <a:spcPct val="150000"/>
              </a:lnSpc>
              <a:buSzPct val="100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VisiCalc, </a:t>
            </a:r>
            <a:r>
              <a:rPr lang="en-US" sz="2800" dirty="0">
                <a:latin typeface="Times New Roman" panose="02020603050405020304" pitchFamily="18" charset="0"/>
                <a:cs typeface="Times New Roman" panose="02020603050405020304" pitchFamily="18" charset="0"/>
              </a:rPr>
              <a:t>the first spreadsheet software for personal computing, was wildly popular and known as the Apple II’s killer app.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software was written in specialized assembly language and appeared in 1979.</a:t>
            </a:r>
          </a:p>
        </p:txBody>
      </p:sp>
    </p:spTree>
    <p:extLst>
      <p:ext uri="{BB962C8B-B14F-4D97-AF65-F5344CB8AC3E}">
        <p14:creationId xmlns:p14="http://schemas.microsoft.com/office/powerpoint/2010/main" val="2966836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3"/>
          <p:cNvSpPr txBox="1"/>
          <p:nvPr/>
        </p:nvSpPr>
        <p:spPr>
          <a:xfrm>
            <a:off x="153987" y="903069"/>
            <a:ext cx="8766729" cy="4023537"/>
          </a:xfrm>
          <a:prstGeom prst="rect">
            <a:avLst/>
          </a:prstGeom>
          <a:noFill/>
          <a:ln>
            <a:noFill/>
          </a:ln>
        </p:spPr>
        <p:txBody>
          <a:bodyPr spcFirstLastPara="1" wrap="square" lIns="0" tIns="174625" rIns="0" bIns="0" anchor="t" anchorCtr="0">
            <a:spAutoFit/>
          </a:bodyPr>
          <a:lstStyle/>
          <a:p>
            <a:pPr marL="469266" indent="-457200" algn="just">
              <a:lnSpc>
                <a:spcPct val="125000"/>
              </a:lnSpc>
              <a:spcBef>
                <a:spcPts val="0"/>
              </a:spcBef>
              <a:buClr>
                <a:srgbClr val="D9B146"/>
              </a:buClr>
              <a:buSzPts val="3200"/>
              <a:buFont typeface="Arial"/>
              <a:buChar char="•"/>
            </a:pPr>
            <a:r>
              <a:rPr lang="en-US" sz="2400" b="1" dirty="0">
                <a:solidFill>
                  <a:schemeClr val="tx1"/>
                </a:solidFill>
                <a:latin typeface="Times New Roman"/>
                <a:cs typeface="Times New Roman"/>
                <a:sym typeface="Helvetica Neue"/>
              </a:rPr>
              <a:t>Data</a:t>
            </a:r>
            <a:r>
              <a:rPr lang="en-US" sz="2400" dirty="0">
                <a:solidFill>
                  <a:schemeClr val="tx1"/>
                </a:solidFill>
                <a:latin typeface="Times New Roman"/>
                <a:cs typeface="Times New Roman"/>
                <a:sym typeface="Helvetica Neue"/>
              </a:rPr>
              <a:t> i</a:t>
            </a:r>
            <a:r>
              <a:rPr lang="en-US" sz="2400" dirty="0">
                <a:solidFill>
                  <a:schemeClr val="tx1"/>
                </a:solidFill>
                <a:latin typeface="Times New Roman"/>
                <a:cs typeface="Times New Roman"/>
                <a:sym typeface="Times New Roman"/>
              </a:rPr>
              <a:t>s </a:t>
            </a:r>
            <a:r>
              <a:rPr lang="en-US" sz="2400" dirty="0">
                <a:solidFill>
                  <a:schemeClr val="tx1"/>
                </a:solidFill>
                <a:latin typeface="Times New Roman"/>
                <a:cs typeface="Times New Roman"/>
                <a:sym typeface="Helvetica Neue"/>
              </a:rPr>
              <a:t>the </a:t>
            </a:r>
            <a:r>
              <a:rPr lang="en-US" sz="2400" dirty="0">
                <a:solidFill>
                  <a:schemeClr val="tx1"/>
                </a:solidFill>
                <a:latin typeface="Times New Roman"/>
                <a:cs typeface="Times New Roman"/>
                <a:sym typeface="Times New Roman"/>
              </a:rPr>
              <a:t>raw information that </a:t>
            </a:r>
            <a:r>
              <a:rPr lang="en-US" sz="2400" dirty="0">
                <a:solidFill>
                  <a:schemeClr val="tx1"/>
                </a:solidFill>
                <a:latin typeface="Times New Roman"/>
                <a:cs typeface="Times New Roman"/>
                <a:sym typeface="Helvetica Neue"/>
              </a:rPr>
              <a:t>an</a:t>
            </a:r>
            <a:r>
              <a:rPr lang="en-US" sz="2400" dirty="0">
                <a:solidFill>
                  <a:schemeClr val="tx1"/>
                </a:solidFill>
                <a:latin typeface="Times New Roman"/>
                <a:cs typeface="Times New Roman"/>
                <a:sym typeface="Times New Roman"/>
              </a:rPr>
              <a:t> </a:t>
            </a:r>
            <a:r>
              <a:rPr lang="en-US" sz="2400" dirty="0">
                <a:solidFill>
                  <a:schemeClr val="tx1"/>
                </a:solidFill>
                <a:latin typeface="Times New Roman"/>
                <a:cs typeface="Times New Roman"/>
                <a:sym typeface="Helvetica Neue"/>
              </a:rPr>
              <a:t>inf</a:t>
            </a:r>
            <a:r>
              <a:rPr lang="en-US" sz="2400" dirty="0">
                <a:solidFill>
                  <a:schemeClr val="tx1"/>
                </a:solidFill>
                <a:latin typeface="Times New Roman"/>
                <a:cs typeface="Times New Roman"/>
                <a:sym typeface="Times New Roman"/>
              </a:rPr>
              <a:t>or</a:t>
            </a:r>
            <a:r>
              <a:rPr lang="en-US" sz="2400" dirty="0">
                <a:solidFill>
                  <a:schemeClr val="tx1"/>
                </a:solidFill>
                <a:latin typeface="Times New Roman"/>
                <a:cs typeface="Times New Roman"/>
                <a:sym typeface="Helvetica Neue"/>
              </a:rPr>
              <a:t>m</a:t>
            </a:r>
            <a:r>
              <a:rPr lang="en-US" sz="2400" dirty="0">
                <a:solidFill>
                  <a:schemeClr val="tx1"/>
                </a:solidFill>
                <a:latin typeface="Times New Roman"/>
                <a:cs typeface="Times New Roman"/>
                <a:sym typeface="Times New Roman"/>
              </a:rPr>
              <a:t>ation </a:t>
            </a:r>
            <a:r>
              <a:rPr lang="en-US" sz="2400" dirty="0">
                <a:solidFill>
                  <a:schemeClr val="tx1"/>
                </a:solidFill>
                <a:latin typeface="Times New Roman"/>
                <a:cs typeface="Times New Roman"/>
                <a:sym typeface="Helvetica Neue"/>
              </a:rPr>
              <a:t>system  transforms into useful </a:t>
            </a:r>
            <a:r>
              <a:rPr lang="en-US" sz="2400" dirty="0" smtClean="0">
                <a:solidFill>
                  <a:schemeClr val="tx1"/>
                </a:solidFill>
                <a:latin typeface="Times New Roman"/>
                <a:cs typeface="Times New Roman"/>
                <a:sym typeface="Helvetica Neue"/>
              </a:rPr>
              <a:t>information.</a:t>
            </a:r>
            <a:r>
              <a:rPr lang="en-US" sz="2400" dirty="0">
                <a:solidFill>
                  <a:schemeClr val="tx1"/>
                </a:solidFill>
                <a:latin typeface="Times New Roman"/>
                <a:cs typeface="Times New Roman"/>
                <a:sym typeface="Helvetica Neue"/>
              </a:rPr>
              <a:t> </a:t>
            </a:r>
            <a:r>
              <a:rPr lang="en-US" sz="2400" b="1" dirty="0" smtClean="0">
                <a:solidFill>
                  <a:schemeClr val="tx1"/>
                </a:solidFill>
                <a:latin typeface="Times New Roman"/>
                <a:cs typeface="Times New Roman"/>
                <a:sym typeface="Helvetica Neue"/>
              </a:rPr>
              <a:t>An Information </a:t>
            </a:r>
            <a:r>
              <a:rPr lang="en-US" sz="2400" b="1" dirty="0">
                <a:solidFill>
                  <a:schemeClr val="tx1"/>
                </a:solidFill>
                <a:latin typeface="Times New Roman"/>
                <a:cs typeface="Times New Roman"/>
                <a:sym typeface="Helvetica Neue"/>
              </a:rPr>
              <a:t>S</a:t>
            </a:r>
            <a:r>
              <a:rPr lang="en-US" sz="2400" b="1" dirty="0" smtClean="0">
                <a:solidFill>
                  <a:schemeClr val="tx1"/>
                </a:solidFill>
                <a:latin typeface="Times New Roman"/>
                <a:cs typeface="Times New Roman"/>
                <a:sym typeface="Helvetica Neue"/>
              </a:rPr>
              <a:t>ystem </a:t>
            </a:r>
            <a:r>
              <a:rPr lang="en-US" sz="2400" dirty="0">
                <a:solidFill>
                  <a:schemeClr val="tx1"/>
                </a:solidFill>
                <a:latin typeface="Times New Roman"/>
                <a:cs typeface="Times New Roman"/>
                <a:sym typeface="Helvetica Neue"/>
              </a:rPr>
              <a:t>can store data in various locations,  called tables. By linking </a:t>
            </a:r>
            <a:r>
              <a:rPr lang="en-US" sz="2400" dirty="0" smtClean="0">
                <a:solidFill>
                  <a:schemeClr val="tx1"/>
                </a:solidFill>
                <a:latin typeface="Times New Roman"/>
                <a:cs typeface="Times New Roman"/>
                <a:sym typeface="Helvetica Neue"/>
              </a:rPr>
              <a:t>the</a:t>
            </a:r>
            <a:r>
              <a:rPr lang="en-US" sz="2400" dirty="0">
                <a:solidFill>
                  <a:schemeClr val="tx1"/>
                </a:solidFill>
                <a:latin typeface="Times New Roman"/>
                <a:cs typeface="Times New Roman"/>
                <a:sym typeface="Helvetica Neue"/>
              </a:rPr>
              <a:t> </a:t>
            </a:r>
            <a:r>
              <a:rPr lang="en-US" sz="2400" dirty="0" smtClean="0">
                <a:solidFill>
                  <a:schemeClr val="tx1"/>
                </a:solidFill>
                <a:latin typeface="Times New Roman"/>
                <a:cs typeface="Times New Roman"/>
                <a:sym typeface="Helvetica Neue"/>
              </a:rPr>
              <a:t>tables</a:t>
            </a:r>
            <a:r>
              <a:rPr lang="en-US" sz="2400" dirty="0">
                <a:solidFill>
                  <a:schemeClr val="tx1"/>
                </a:solidFill>
                <a:latin typeface="Times New Roman"/>
                <a:cs typeface="Times New Roman"/>
                <a:sym typeface="Helvetica Neue"/>
              </a:rPr>
              <a:t>, the system can extract specific information.</a:t>
            </a:r>
            <a:endParaRPr sz="24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400" b="1" dirty="0">
                <a:solidFill>
                  <a:schemeClr val="tx1"/>
                </a:solidFill>
                <a:latin typeface="Times New Roman"/>
                <a:cs typeface="Times New Roman"/>
                <a:sym typeface="Helvetica Neue"/>
              </a:rPr>
              <a:t>Processes</a:t>
            </a:r>
            <a:r>
              <a:rPr lang="en-US" sz="2400" dirty="0">
                <a:solidFill>
                  <a:schemeClr val="tx1"/>
                </a:solidFill>
                <a:latin typeface="Times New Roman"/>
                <a:cs typeface="Times New Roman"/>
                <a:sym typeface="Helvetica Neue"/>
              </a:rPr>
              <a:t> describe the tasks and business functions that  users, managers, and IT </a:t>
            </a:r>
            <a:r>
              <a:rPr lang="en-US" sz="2400" dirty="0" smtClean="0">
                <a:solidFill>
                  <a:schemeClr val="tx1"/>
                </a:solidFill>
                <a:latin typeface="Times New Roman"/>
                <a:cs typeface="Times New Roman"/>
                <a:sym typeface="Helvetica Neue"/>
              </a:rPr>
              <a:t>staff</a:t>
            </a:r>
            <a:r>
              <a:rPr lang="en-US" sz="2400" dirty="0">
                <a:solidFill>
                  <a:schemeClr val="tx1"/>
                </a:solidFill>
                <a:latin typeface="Times New Roman"/>
                <a:cs typeface="Times New Roman"/>
                <a:sym typeface="Helvetica Neue"/>
              </a:rPr>
              <a:t> </a:t>
            </a:r>
            <a:r>
              <a:rPr lang="en-US" sz="2400" dirty="0" smtClean="0">
                <a:solidFill>
                  <a:schemeClr val="tx1"/>
                </a:solidFill>
                <a:latin typeface="Times New Roman"/>
                <a:cs typeface="Times New Roman"/>
                <a:sym typeface="Helvetica Neue"/>
              </a:rPr>
              <a:t>members </a:t>
            </a:r>
            <a:r>
              <a:rPr lang="en-US" sz="2400" dirty="0">
                <a:solidFill>
                  <a:schemeClr val="tx1"/>
                </a:solidFill>
                <a:latin typeface="Times New Roman"/>
                <a:cs typeface="Times New Roman"/>
                <a:sym typeface="Helvetica Neue"/>
              </a:rPr>
              <a:t>perform to achieve specific </a:t>
            </a:r>
            <a:r>
              <a:rPr lang="en-US" sz="2400" dirty="0" smtClean="0">
                <a:solidFill>
                  <a:schemeClr val="tx1"/>
                </a:solidFill>
                <a:latin typeface="Times New Roman"/>
                <a:cs typeface="Times New Roman"/>
                <a:sym typeface="Helvetica Neue"/>
              </a:rPr>
              <a:t>results.</a:t>
            </a:r>
            <a:r>
              <a:rPr lang="en-US" sz="2400" dirty="0">
                <a:solidFill>
                  <a:schemeClr val="tx1"/>
                </a:solidFill>
                <a:latin typeface="Times New Roman"/>
                <a:cs typeface="Times New Roman"/>
                <a:sym typeface="Helvetica Neue"/>
              </a:rPr>
              <a:t> </a:t>
            </a:r>
            <a:r>
              <a:rPr lang="en-US" sz="2400" dirty="0" smtClean="0">
                <a:solidFill>
                  <a:schemeClr val="tx1"/>
                </a:solidFill>
                <a:latin typeface="Times New Roman"/>
                <a:cs typeface="Times New Roman"/>
                <a:sym typeface="Helvetica Neue"/>
              </a:rPr>
              <a:t>Processes </a:t>
            </a:r>
            <a:r>
              <a:rPr lang="en-US" sz="2400" dirty="0">
                <a:solidFill>
                  <a:schemeClr val="tx1"/>
                </a:solidFill>
                <a:latin typeface="Times New Roman"/>
                <a:cs typeface="Times New Roman"/>
                <a:sym typeface="Helvetica Neue"/>
              </a:rPr>
              <a:t>are the building blocks of an information system  because they represent actual day-to-day business  operations.</a:t>
            </a:r>
            <a:endParaRPr sz="2400" dirty="0">
              <a:solidFill>
                <a:schemeClr val="tx1"/>
              </a:solidFill>
              <a:latin typeface="Times New Roman"/>
              <a:cs typeface="Times New Roman"/>
              <a:sym typeface="Helvetica Neue"/>
            </a:endParaRPr>
          </a:p>
        </p:txBody>
      </p:sp>
      <p:sp>
        <p:nvSpPr>
          <p:cNvPr id="3" name="Google Shape;148;p12">
            <a:extLst>
              <a:ext uri="{FF2B5EF4-FFF2-40B4-BE49-F238E27FC236}">
                <a16:creationId xmlns="" xmlns:a16="http://schemas.microsoft.com/office/drawing/2014/main" id="{5C514C43-DCD4-4169-B242-3D20C709D25B}"/>
              </a:ext>
            </a:extLst>
          </p:cNvPr>
          <p:cNvSpPr txBox="1">
            <a:spLocks/>
          </p:cNvSpPr>
          <p:nvPr/>
        </p:nvSpPr>
        <p:spPr>
          <a:xfrm>
            <a:off x="1796903" y="0"/>
            <a:ext cx="5266619" cy="566822"/>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gn="ctr">
              <a:buSzPts val="1400"/>
            </a:pPr>
            <a:r>
              <a:rPr lang="en-US" sz="3600" b="1" dirty="0">
                <a:solidFill>
                  <a:srgbClr val="FF0000"/>
                </a:solidFill>
              </a:rPr>
              <a:t>IS Components</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4524315"/>
          </a:xfrm>
        </p:spPr>
        <p:txBody>
          <a:bodyPr/>
          <a:lstStyle/>
          <a:p>
            <a:pPr marL="685800" indent="-4572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companies like IBM soon entered the market with computers such as the </a:t>
            </a:r>
            <a:r>
              <a:rPr lang="en-US" b="1" dirty="0">
                <a:solidFill>
                  <a:schemeClr val="tx1"/>
                </a:solidFill>
                <a:latin typeface="Times New Roman" panose="02020603050405020304" pitchFamily="18" charset="0"/>
                <a:cs typeface="Times New Roman" panose="02020603050405020304" pitchFamily="18" charset="0"/>
              </a:rPr>
              <a:t>IBM PC</a:t>
            </a:r>
            <a:r>
              <a:rPr lang="en-US" dirty="0">
                <a:latin typeface="Times New Roman" panose="02020603050405020304" pitchFamily="18" charset="0"/>
                <a:cs typeface="Times New Roman" panose="02020603050405020304" pitchFamily="18" charset="0"/>
              </a:rPr>
              <a:t>, which first launched in 1981.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year, Time magazine selected the personal computer as its Man of the Year</a:t>
            </a:r>
            <a:r>
              <a:rPr lang="en-US" dirty="0">
                <a:latin typeface="Times New Roman" panose="02020603050405020304" pitchFamily="18" charset="0"/>
                <a:cs typeface="Times New Roman" panose="02020603050405020304" pitchFamily="18" charset="0"/>
                <a:hlinkClick r:id="rId2"/>
              </a:rPr>
              <a:t>.</a:t>
            </a:r>
            <a:r>
              <a:rPr lang="en-US" dirty="0">
                <a:latin typeface="Times New Roman" panose="02020603050405020304" pitchFamily="18" charset="0"/>
                <a:cs typeface="Times New Roman" panose="02020603050405020304" pitchFamily="18" charset="0"/>
              </a:rPr>
              <a:t> Again, software for productivity and business dominated these early stages of personal computing.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significant software applications, including AutoCAD, Microsoft Word and Microsoft Excel, were released in the mid-1980s.</a:t>
            </a:r>
          </a:p>
        </p:txBody>
      </p:sp>
    </p:spTree>
    <p:extLst>
      <p:ext uri="{BB962C8B-B14F-4D97-AF65-F5344CB8AC3E}">
        <p14:creationId xmlns:p14="http://schemas.microsoft.com/office/powerpoint/2010/main" val="42709385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5539978"/>
          </a:xfrm>
        </p:spPr>
        <p:txBody>
          <a:bodyPr/>
          <a:lstStyle/>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Open-source software, another major innovation in the history of software development, first entered the mainstream in the 1990s, driven mostly by the use of the internet.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solidFill>
                  <a:schemeClr val="tx1"/>
                </a:solidFill>
                <a:latin typeface="Times New Roman" panose="02020603050405020304" pitchFamily="18" charset="0"/>
                <a:cs typeface="Times New Roman" panose="02020603050405020304" pitchFamily="18" charset="0"/>
              </a:rPr>
              <a:t>Linux kernel</a:t>
            </a:r>
            <a:r>
              <a:rPr lang="en-US"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which became the basis for the open-source Linux operating system, was released in 1991.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Interest in open-source software spiked in the late 1990s, after the 1998 publication of the source code for the</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Netscape Navigator browser</a:t>
            </a:r>
            <a:r>
              <a:rPr lang="en-US" b="1"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mainly written in C and C++.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noteworthy is the release of Java by Sun Microsystems in 1995.</a:t>
            </a:r>
          </a:p>
        </p:txBody>
      </p:sp>
    </p:spTree>
    <p:extLst>
      <p:ext uri="{BB962C8B-B14F-4D97-AF65-F5344CB8AC3E}">
        <p14:creationId xmlns:p14="http://schemas.microsoft.com/office/powerpoint/2010/main" val="41684744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The Mobile Device</a:t>
            </a:r>
          </a:p>
        </p:txBody>
      </p:sp>
      <p:sp>
        <p:nvSpPr>
          <p:cNvPr id="3" name="Text Placeholder 2"/>
          <p:cNvSpPr>
            <a:spLocks noGrp="1"/>
          </p:cNvSpPr>
          <p:nvPr>
            <p:ph type="body" idx="1"/>
          </p:nvPr>
        </p:nvSpPr>
        <p:spPr>
          <a:xfrm>
            <a:off x="257576" y="858632"/>
            <a:ext cx="8632423" cy="5586145"/>
          </a:xfrm>
        </p:spPr>
        <p:txBody>
          <a:bodyPr/>
          <a:lstStyle/>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worlds very first mobile phone call was made on April 3, 1973.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1993 IBM released the first publicly available “smartphone” and in 1996 Palm OS hit the market, bringing PDA’s to the masses.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1999, RIM released the very first Blackberry 850 device and quickly became the worlds fastest growing company.</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in 2007, Apple changed computing with the release of the iPhone.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when mobile computing really found it’s place and mobile applications began to explode.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Mobile apps are now a major part of development using languages like Swift and Java.</a:t>
            </a:r>
          </a:p>
        </p:txBody>
      </p:sp>
    </p:spTree>
    <p:extLst>
      <p:ext uri="{BB962C8B-B14F-4D97-AF65-F5344CB8AC3E}">
        <p14:creationId xmlns:p14="http://schemas.microsoft.com/office/powerpoint/2010/main" val="36681048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Development Today</a:t>
            </a:r>
          </a:p>
        </p:txBody>
      </p:sp>
      <p:sp>
        <p:nvSpPr>
          <p:cNvPr id="3" name="Text Placeholder 2"/>
          <p:cNvSpPr>
            <a:spLocks noGrp="1"/>
          </p:cNvSpPr>
          <p:nvPr>
            <p:ph type="body" idx="1"/>
          </p:nvPr>
        </p:nvSpPr>
        <p:spPr>
          <a:xfrm>
            <a:off x="257576" y="858632"/>
            <a:ext cx="8632423" cy="4985980"/>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Today, software has become ubiquitous, even in places that you might not expect it, from crock pots to nuclear submarines.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programming languages, like C and Cobol, have survived the test of time and are still in use.</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Other languages, such as Java and Python, are somewhat younger and have been used in countless software development projects.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Still others, such as Apple’s Swift programming language for iOS or Go Open source, are relatively new and exciting.</a:t>
            </a:r>
          </a:p>
        </p:txBody>
      </p:sp>
    </p:spTree>
    <p:extLst>
      <p:ext uri="{BB962C8B-B14F-4D97-AF65-F5344CB8AC3E}">
        <p14:creationId xmlns:p14="http://schemas.microsoft.com/office/powerpoint/2010/main" val="25609394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170646"/>
          </a:xfrm>
        </p:spPr>
        <p:txBody>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act or process of acquiring software in different ways like purchase, download free from internet or get it bundled along with hardware is called </a:t>
            </a:r>
            <a:r>
              <a:rPr lang="en-US" sz="2800" b="1" dirty="0">
                <a:latin typeface="Times New Roman" panose="02020603050405020304" pitchFamily="18" charset="0"/>
                <a:cs typeface="Times New Roman" panose="02020603050405020304" pitchFamily="18" charset="0"/>
              </a:rPr>
              <a:t>software acquisition</a:t>
            </a:r>
            <a:r>
              <a:rPr lang="en-US" sz="2800" dirty="0">
                <a:latin typeface="Times New Roman" panose="02020603050405020304" pitchFamily="18" charset="0"/>
                <a:cs typeface="Times New Roman" panose="02020603050405020304" pitchFamily="18" charset="0"/>
              </a:rPr>
              <a:t>.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the way in which the software are made available to users.</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 of the ways in which the software are made available to users are as follows:</a:t>
            </a:r>
          </a:p>
        </p:txBody>
      </p:sp>
    </p:spTree>
    <p:extLst>
      <p:ext uri="{BB962C8B-B14F-4D97-AF65-F5344CB8AC3E}">
        <p14:creationId xmlns:p14="http://schemas.microsoft.com/office/powerpoint/2010/main" val="4090918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355312"/>
          </a:xfrm>
        </p:spPr>
        <p:txBody>
          <a:bodyPr/>
          <a:lstStyle/>
          <a:p>
            <a:pPr marL="571500" indent="-342900" algn="just">
              <a:lnSpc>
                <a:spcPct val="150000"/>
              </a:lnSpc>
              <a:buSzPct val="100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Retail software</a:t>
            </a:r>
            <a:r>
              <a:rPr lang="en-US" sz="2800" dirty="0">
                <a:latin typeface="Times New Roman" panose="02020603050405020304" pitchFamily="18" charset="0"/>
                <a:cs typeface="Times New Roman" panose="02020603050405020304" pitchFamily="18" charset="0"/>
              </a:rPr>
              <a:t>: It is the software sold in retail stores. It comes with printed manuals and installation instructions. For E.g. MS windows OS </a:t>
            </a:r>
          </a:p>
          <a:p>
            <a:pPr marL="571500" indent="-342900" algn="just">
              <a:lnSpc>
                <a:spcPct val="150000"/>
              </a:lnSpc>
              <a:buSzPct val="100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Original Equipment Manufacturer (OEM) software: </a:t>
            </a:r>
          </a:p>
          <a:p>
            <a:pPr marL="1028700" lvl="1" indent="-342900" algn="just">
              <a:lnSpc>
                <a:spcPct val="150000"/>
              </a:lnSpc>
              <a:buSzPct val="1000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It refers to software which is sold, and bundled with hardware. Microsoft sells its operating system as OEM software to hardware dealers. </a:t>
            </a:r>
          </a:p>
          <a:p>
            <a:pPr marL="1028700" lvl="1" indent="-342900" algn="just">
              <a:lnSpc>
                <a:spcPct val="150000"/>
              </a:lnSpc>
              <a:buSzPct val="1000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OEM software is sold at reduced price, without the manuals, packaging and installation instructions.</a:t>
            </a:r>
          </a:p>
        </p:txBody>
      </p:sp>
    </p:spTree>
    <p:extLst>
      <p:ext uri="{BB962C8B-B14F-4D97-AF65-F5344CB8AC3E}">
        <p14:creationId xmlns:p14="http://schemas.microsoft.com/office/powerpoint/2010/main" val="334456371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539978"/>
          </a:xfrm>
        </p:spPr>
        <p:txBody>
          <a:bodyPr/>
          <a:lstStyle/>
          <a:p>
            <a:pPr marL="571500" indent="-342900" algn="just">
              <a:lnSpc>
                <a:spcPct val="150000"/>
              </a:lnSpc>
              <a:buSzPct val="100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Shareware: </a:t>
            </a:r>
            <a:r>
              <a:rPr lang="en-US" dirty="0">
                <a:latin typeface="Times New Roman" panose="02020603050405020304" pitchFamily="18" charset="0"/>
                <a:cs typeface="Times New Roman" panose="02020603050405020304" pitchFamily="18" charset="0"/>
              </a:rPr>
              <a:t>It is a program that the user is allowed to try for free, for a specified period of time, as defined in the license. It is downloadable from the Internet. When the trial period ends, the software must be purchased or uninstalled.</a:t>
            </a:r>
          </a:p>
          <a:p>
            <a:pPr marL="571500" indent="-342900" algn="just">
              <a:lnSpc>
                <a:spcPct val="150000"/>
              </a:lnSpc>
              <a:buSzPct val="100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Freeware: </a:t>
            </a:r>
            <a:r>
              <a:rPr lang="en-US" dirty="0">
                <a:latin typeface="Times New Roman" panose="02020603050405020304" pitchFamily="18" charset="0"/>
                <a:cs typeface="Times New Roman" panose="02020603050405020304" pitchFamily="18" charset="0"/>
              </a:rPr>
              <a:t>It is software that is free for personal use. It is downloadable from the Internet. The commercial use of this software may require a paid license. The author of the freeware software is the owner of the software, though others may use it for free. The users abide by the license terms, where the user cannot make changes to it, or sell it to someone else.</a:t>
            </a:r>
          </a:p>
        </p:txBody>
      </p:sp>
    </p:spTree>
    <p:extLst>
      <p:ext uri="{BB962C8B-B14F-4D97-AF65-F5344CB8AC3E}">
        <p14:creationId xmlns:p14="http://schemas.microsoft.com/office/powerpoint/2010/main" val="90257573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170646"/>
          </a:xfrm>
        </p:spPr>
        <p:txBody>
          <a:bodyPr/>
          <a:lstStyle/>
          <a:p>
            <a:pPr marL="571500" indent="-342900" algn="just">
              <a:lnSpc>
                <a:spcPct val="150000"/>
              </a:lnSpc>
              <a:buSzPct val="100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Open source software: </a:t>
            </a:r>
            <a:r>
              <a:rPr lang="en-US" sz="2800" dirty="0">
                <a:latin typeface="Times New Roman" panose="02020603050405020304" pitchFamily="18" charset="0"/>
                <a:cs typeface="Times New Roman" panose="02020603050405020304" pitchFamily="18" charset="0"/>
              </a:rPr>
              <a:t>It is software whose source code is available and can be customized and altered within the specified guidelines laid down by the creator. Unlike public domain software, open-source software has restrictions on their use and modification, redistribution limitations, and copyrights. Linux, Apache, Firefox, OpenOffice are some examples of open-source software.</a:t>
            </a:r>
          </a:p>
        </p:txBody>
      </p:sp>
    </p:spTree>
    <p:extLst>
      <p:ext uri="{BB962C8B-B14F-4D97-AF65-F5344CB8AC3E}">
        <p14:creationId xmlns:p14="http://schemas.microsoft.com/office/powerpoint/2010/main" val="211949729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816977"/>
          </a:xfrm>
        </p:spPr>
        <p:txBody>
          <a:bodyPr/>
          <a:lstStyle/>
          <a:p>
            <a:pPr marL="571500" indent="-342900" algn="just">
              <a:lnSpc>
                <a:spcPct val="150000"/>
              </a:lnSpc>
              <a:buSzPct val="100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Public Domain Software: </a:t>
            </a:r>
            <a:r>
              <a:rPr lang="en-US" sz="2800" dirty="0">
                <a:latin typeface="Times New Roman" panose="02020603050405020304" pitchFamily="18" charset="0"/>
                <a:cs typeface="Times New Roman" panose="02020603050405020304" pitchFamily="18" charset="0"/>
              </a:rPr>
              <a:t>It is free software. Unlike freeware, public domain software does not have a copyright owner or license restrictions. The source code is publicly available for anyone to use. Public domain software can be modified by the user.</a:t>
            </a:r>
          </a:p>
          <a:p>
            <a:pPr marL="571500" indent="-342900" algn="just">
              <a:lnSpc>
                <a:spcPct val="150000"/>
              </a:lnSpc>
              <a:buSzPct val="1000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Demo Software</a:t>
            </a:r>
            <a:r>
              <a:rPr lang="en-US" sz="2800" dirty="0">
                <a:latin typeface="Times New Roman" panose="02020603050405020304" pitchFamily="18" charset="0"/>
                <a:cs typeface="Times New Roman" panose="02020603050405020304" pitchFamily="18" charset="0"/>
              </a:rPr>
              <a:t>: It is designed to demonstrate what a purchased version of the software is capable of doing and provides a restricted set of features. To use the software, the user must buy a fully- functional version.</a:t>
            </a:r>
          </a:p>
        </p:txBody>
      </p:sp>
    </p:spTree>
    <p:extLst>
      <p:ext uri="{BB962C8B-B14F-4D97-AF65-F5344CB8AC3E}">
        <p14:creationId xmlns:p14="http://schemas.microsoft.com/office/powerpoint/2010/main" val="27151011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 Process</a:t>
            </a:r>
          </a:p>
        </p:txBody>
      </p:sp>
      <p:sp>
        <p:nvSpPr>
          <p:cNvPr id="3" name="Text Placeholder 2"/>
          <p:cNvSpPr>
            <a:spLocks noGrp="1"/>
          </p:cNvSpPr>
          <p:nvPr>
            <p:ph type="body" idx="1"/>
          </p:nvPr>
        </p:nvSpPr>
        <p:spPr>
          <a:xfrm>
            <a:off x="257576" y="858632"/>
            <a:ext cx="8632423" cy="5539978"/>
          </a:xfrm>
        </p:spPr>
        <p:txBody>
          <a:bodyPr/>
          <a:lstStyle/>
          <a:p>
            <a:pPr marL="571500" indent="-342900" algn="just">
              <a:lnSpc>
                <a:spcPct val="150000"/>
              </a:lnSpc>
              <a:buSzPct val="100000"/>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Selecting software and putting it into operation presents virtually identical problems at all levels of an organization, whether that level is the organization as a whole, the office, the department, the section or the individual. </a:t>
            </a:r>
          </a:p>
          <a:p>
            <a:pPr marL="571500" indent="-342900" algn="just">
              <a:lnSpc>
                <a:spcPct val="150000"/>
              </a:lnSpc>
              <a:buSzPct val="100000"/>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The process may be divided into four stages: </a:t>
            </a:r>
          </a:p>
          <a:p>
            <a:pPr marL="1028700" lvl="1" indent="-342900" algn="just">
              <a:lnSpc>
                <a:spcPct val="150000"/>
              </a:lnSpc>
              <a:buSzPct val="100000"/>
              <a:buFont typeface="+mj-lt"/>
              <a:buAutoNum type="arabicPeriod"/>
            </a:pPr>
            <a:r>
              <a:rPr lang="en-US" sz="2400" dirty="0">
                <a:solidFill>
                  <a:srgbClr val="FF0000"/>
                </a:solidFill>
                <a:latin typeface="Times New Roman" panose="02020603050405020304" pitchFamily="18" charset="0"/>
                <a:cs typeface="Times New Roman" panose="02020603050405020304" pitchFamily="18" charset="0"/>
              </a:rPr>
              <a:t> Identify the need and define the job to be done.</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Formulate software acquisition strategies. </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Select the optimal software and put it into operation.</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Monitor the efficiency of the software selected and decide about its maintenance and updating.</a:t>
            </a: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155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616688" y="175005"/>
            <a:ext cx="7011949" cy="627721"/>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IS Components</a:t>
            </a:r>
            <a:endParaRPr sz="4000" dirty="0"/>
          </a:p>
        </p:txBody>
      </p:sp>
      <p:sp>
        <p:nvSpPr>
          <p:cNvPr id="161" name="Google Shape;161;p14"/>
          <p:cNvSpPr txBox="1"/>
          <p:nvPr/>
        </p:nvSpPr>
        <p:spPr>
          <a:xfrm>
            <a:off x="404038" y="1473835"/>
            <a:ext cx="8229600" cy="3410534"/>
          </a:xfrm>
          <a:prstGeom prst="rect">
            <a:avLst/>
          </a:prstGeom>
          <a:noFill/>
          <a:ln>
            <a:noFill/>
          </a:ln>
        </p:spPr>
        <p:txBody>
          <a:bodyPr spcFirstLastPara="1" wrap="square" lIns="0" tIns="12050" rIns="0" bIns="0" anchor="t" anchorCtr="0">
            <a:spAutoFit/>
          </a:bodyPr>
          <a:lstStyle/>
          <a:p>
            <a:pPr marL="469266" lvl="0" indent="-457200" algn="just">
              <a:lnSpc>
                <a:spcPct val="125000"/>
              </a:lnSpc>
              <a:spcBef>
                <a:spcPts val="0"/>
              </a:spcBef>
              <a:buClr>
                <a:srgbClr val="D9B146"/>
              </a:buClr>
              <a:buSzPts val="3200"/>
              <a:buFont typeface="Arial"/>
              <a:buChar char="•"/>
            </a:pPr>
            <a:r>
              <a:rPr lang="en-US" sz="2400" b="1" dirty="0">
                <a:solidFill>
                  <a:schemeClr val="tx1"/>
                </a:solidFill>
                <a:latin typeface="Times New Roman"/>
                <a:cs typeface="Times New Roman"/>
                <a:sym typeface="Helvetica Neue"/>
              </a:rPr>
              <a:t>People</a:t>
            </a:r>
            <a:r>
              <a:rPr lang="en-US" sz="2400" dirty="0">
                <a:solidFill>
                  <a:schemeClr val="tx1"/>
                </a:solidFill>
                <a:latin typeface="Times New Roman"/>
                <a:cs typeface="Times New Roman"/>
                <a:sym typeface="Helvetica Neue"/>
              </a:rPr>
              <a:t> who have an interest in an information system  are called </a:t>
            </a:r>
            <a:r>
              <a:rPr lang="en-US" sz="2400" dirty="0">
                <a:solidFill>
                  <a:schemeClr val="tx1"/>
                </a:solidFill>
                <a:latin typeface="Times New Roman"/>
                <a:cs typeface="Times New Roman"/>
              </a:rPr>
              <a:t>stakeholders.</a:t>
            </a:r>
            <a:endParaRPr sz="2400" dirty="0">
              <a:solidFill>
                <a:schemeClr val="tx1"/>
              </a:solidFill>
              <a:latin typeface="Times New Roman"/>
              <a:cs typeface="Times New Roman"/>
            </a:endParaRPr>
          </a:p>
          <a:p>
            <a:pPr marL="469266" lvl="0" indent="-457200" algn="just">
              <a:lnSpc>
                <a:spcPct val="125000"/>
              </a:lnSpc>
              <a:spcBef>
                <a:spcPts val="1270"/>
              </a:spcBef>
              <a:buClr>
                <a:srgbClr val="D9B146"/>
              </a:buClr>
              <a:buSzPts val="3200"/>
              <a:buFont typeface="Arial"/>
              <a:buChar char="•"/>
            </a:pPr>
            <a:r>
              <a:rPr lang="en-US" sz="2400" b="1" dirty="0">
                <a:solidFill>
                  <a:srgbClr val="FF0000"/>
                </a:solidFill>
                <a:latin typeface="Times New Roman"/>
                <a:cs typeface="Times New Roman"/>
                <a:sym typeface="Helvetica Neue"/>
              </a:rPr>
              <a:t>Stakeholders</a:t>
            </a:r>
            <a:r>
              <a:rPr lang="en-US" sz="2400" dirty="0">
                <a:solidFill>
                  <a:schemeClr val="tx1"/>
                </a:solidFill>
                <a:latin typeface="Times New Roman"/>
                <a:cs typeface="Times New Roman"/>
                <a:sym typeface="Helvetica Neue"/>
              </a:rPr>
              <a:t> include the management group responsible  for the system, the </a:t>
            </a:r>
            <a:r>
              <a:rPr lang="en-US" sz="2400" dirty="0">
                <a:solidFill>
                  <a:schemeClr val="tx1"/>
                </a:solidFill>
                <a:latin typeface="Times New Roman"/>
                <a:cs typeface="Times New Roman"/>
              </a:rPr>
              <a:t>users </a:t>
            </a:r>
            <a:r>
              <a:rPr lang="en-US" sz="2400" dirty="0">
                <a:solidFill>
                  <a:schemeClr val="tx1"/>
                </a:solidFill>
                <a:latin typeface="Times New Roman"/>
                <a:cs typeface="Times New Roman"/>
                <a:sym typeface="Helvetica Neue"/>
              </a:rPr>
              <a:t>(sometimes called </a:t>
            </a:r>
            <a:r>
              <a:rPr lang="en-US" sz="2400" dirty="0">
                <a:solidFill>
                  <a:schemeClr val="tx1"/>
                </a:solidFill>
                <a:latin typeface="Times New Roman"/>
                <a:cs typeface="Times New Roman"/>
              </a:rPr>
              <a:t>end users)  </a:t>
            </a:r>
            <a:r>
              <a:rPr lang="en-US" sz="2400" dirty="0">
                <a:solidFill>
                  <a:schemeClr val="tx1"/>
                </a:solidFill>
                <a:latin typeface="Times New Roman"/>
                <a:cs typeface="Times New Roman"/>
                <a:sym typeface="Helvetica Neue"/>
              </a:rPr>
              <a:t>inside and outside the company who will interact </a:t>
            </a:r>
            <a:r>
              <a:rPr lang="en-US" sz="2400" dirty="0" smtClean="0">
                <a:solidFill>
                  <a:schemeClr val="tx1"/>
                </a:solidFill>
                <a:latin typeface="Times New Roman"/>
                <a:cs typeface="Times New Roman"/>
                <a:sym typeface="Helvetica Neue"/>
              </a:rPr>
              <a:t>with</a:t>
            </a:r>
            <a:r>
              <a:rPr lang="en-US" sz="2400" dirty="0">
                <a:solidFill>
                  <a:schemeClr val="tx1"/>
                </a:solidFill>
                <a:latin typeface="Times New Roman"/>
                <a:cs typeface="Times New Roman"/>
                <a:sym typeface="Helvetica Neue"/>
              </a:rPr>
              <a:t> </a:t>
            </a:r>
            <a:r>
              <a:rPr lang="en-US" sz="2400" dirty="0" smtClean="0">
                <a:solidFill>
                  <a:schemeClr val="tx1"/>
                </a:solidFill>
                <a:latin typeface="Times New Roman"/>
                <a:cs typeface="Times New Roman"/>
                <a:sym typeface="Helvetica Neue"/>
              </a:rPr>
              <a:t>the </a:t>
            </a:r>
            <a:r>
              <a:rPr lang="en-US" sz="2400" dirty="0">
                <a:solidFill>
                  <a:schemeClr val="tx1"/>
                </a:solidFill>
                <a:latin typeface="Times New Roman"/>
                <a:cs typeface="Times New Roman"/>
                <a:sym typeface="Helvetica Neue"/>
              </a:rPr>
              <a:t>system, and IT staff members, such as systems  analysts, programmers, and </a:t>
            </a:r>
            <a:r>
              <a:rPr lang="en-US" sz="2400" dirty="0" smtClean="0">
                <a:solidFill>
                  <a:schemeClr val="tx1"/>
                </a:solidFill>
                <a:latin typeface="Times New Roman"/>
                <a:cs typeface="Times New Roman"/>
                <a:sym typeface="Helvetica Neue"/>
              </a:rPr>
              <a:t>network</a:t>
            </a:r>
            <a:r>
              <a:rPr lang="en-US" sz="2400" dirty="0">
                <a:solidFill>
                  <a:schemeClr val="tx1"/>
                </a:solidFill>
                <a:latin typeface="Times New Roman"/>
                <a:cs typeface="Times New Roman"/>
                <a:sym typeface="Helvetica Neue"/>
              </a:rPr>
              <a:t> </a:t>
            </a:r>
            <a:r>
              <a:rPr lang="en-US" sz="2400" dirty="0" smtClean="0">
                <a:solidFill>
                  <a:schemeClr val="tx1"/>
                </a:solidFill>
                <a:latin typeface="Times New Roman"/>
                <a:cs typeface="Times New Roman"/>
                <a:sym typeface="Helvetica Neue"/>
              </a:rPr>
              <a:t>administrators </a:t>
            </a:r>
            <a:r>
              <a:rPr lang="en-US" sz="2400" dirty="0">
                <a:solidFill>
                  <a:schemeClr val="tx1"/>
                </a:solidFill>
                <a:latin typeface="Times New Roman"/>
                <a:cs typeface="Times New Roman"/>
                <a:sym typeface="Helvetica Neue"/>
              </a:rPr>
              <a:t>who develop and support the system.</a:t>
            </a:r>
            <a:endParaRPr sz="2400" dirty="0">
              <a:solidFill>
                <a:schemeClr val="tx1"/>
              </a:solidFill>
              <a:latin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213" y="328072"/>
            <a:ext cx="6100571" cy="984885"/>
          </a:xfrm>
        </p:spPr>
        <p:txBody>
          <a:bodyPr/>
          <a:lstStyle/>
          <a:p>
            <a:pPr algn="ctr"/>
            <a:r>
              <a:rPr lang="en-US" sz="3200" dirty="0" smtClean="0"/>
              <a:t>Software Reuse &amp; Types of Software Reuse</a:t>
            </a:r>
            <a:endParaRPr lang="en-US" sz="3200" dirty="0"/>
          </a:p>
        </p:txBody>
      </p:sp>
      <p:sp>
        <p:nvSpPr>
          <p:cNvPr id="3" name="Text Placeholder 2"/>
          <p:cNvSpPr>
            <a:spLocks noGrp="1"/>
          </p:cNvSpPr>
          <p:nvPr>
            <p:ph type="body" idx="1"/>
          </p:nvPr>
        </p:nvSpPr>
        <p:spPr>
          <a:xfrm>
            <a:off x="743167" y="1429151"/>
            <a:ext cx="7729855" cy="4801314"/>
          </a:xfrm>
        </p:spPr>
        <p:txBody>
          <a:bodyPr/>
          <a:lstStyle/>
          <a:p>
            <a:pPr marL="571500" indent="-342900">
              <a:buFont typeface="Arial" pitchFamily="34" charset="0"/>
              <a:buChar char="•"/>
            </a:pPr>
            <a:r>
              <a:rPr lang="en-US" sz="2200" dirty="0" smtClean="0">
                <a:latin typeface="Times New Roman" pitchFamily="18" charset="0"/>
                <a:cs typeface="Times New Roman" pitchFamily="18" charset="0"/>
              </a:rPr>
              <a:t>Software Reuse is the process of implementing or updating software systems using existing software components</a:t>
            </a:r>
          </a:p>
          <a:p>
            <a:pPr marL="571500" indent="-342900">
              <a:buFont typeface="Arial" pitchFamily="34" charset="0"/>
              <a:buChar char="•"/>
            </a:pPr>
            <a:r>
              <a:rPr lang="en-US" sz="2200" dirty="0" smtClean="0">
                <a:latin typeface="Times New Roman" pitchFamily="18" charset="0"/>
                <a:cs typeface="Times New Roman" pitchFamily="18" charset="0"/>
              </a:rPr>
              <a:t>Software Reuse is the use of existing software or software knowledge to build new software for an individual or an organization.</a:t>
            </a:r>
          </a:p>
          <a:p>
            <a:pPr marL="571500" indent="-342900">
              <a:buFont typeface="Arial" pitchFamily="34" charset="0"/>
              <a:buChar char="•"/>
            </a:pPr>
            <a:r>
              <a:rPr lang="en-US" sz="2200" dirty="0" smtClean="0">
                <a:latin typeface="Times New Roman" pitchFamily="18" charset="0"/>
                <a:cs typeface="Times New Roman" pitchFamily="18" charset="0"/>
              </a:rPr>
              <a:t>Software reuse is also called as “</a:t>
            </a:r>
            <a:r>
              <a:rPr lang="en-US" sz="2200" b="1" dirty="0" smtClean="0">
                <a:latin typeface="Times New Roman" pitchFamily="18" charset="0"/>
                <a:cs typeface="Times New Roman" pitchFamily="18" charset="0"/>
              </a:rPr>
              <a:t>Code Reuse</a:t>
            </a:r>
            <a:r>
              <a:rPr lang="en-US" sz="2200" dirty="0" smtClean="0">
                <a:latin typeface="Times New Roman" pitchFamily="18" charset="0"/>
                <a:cs typeface="Times New Roman" pitchFamily="18" charset="0"/>
              </a:rPr>
              <a:t>”.</a:t>
            </a:r>
          </a:p>
          <a:p>
            <a:pPr marL="571500" indent="-342900">
              <a:buFont typeface="Arial" pitchFamily="34" charset="0"/>
              <a:buChar char="•"/>
            </a:pPr>
            <a:r>
              <a:rPr lang="en-US" sz="2200" dirty="0" smtClean="0">
                <a:latin typeface="Times New Roman" pitchFamily="18" charset="0"/>
                <a:cs typeface="Times New Roman" pitchFamily="18" charset="0"/>
              </a:rPr>
              <a:t>Example of software reuse is software library.</a:t>
            </a:r>
          </a:p>
          <a:p>
            <a:pPr marL="571500" indent="-342900">
              <a:buFont typeface="Arial" pitchFamily="34" charset="0"/>
              <a:buChar char="•"/>
            </a:pPr>
            <a:r>
              <a:rPr lang="en-US" sz="2200" b="1" dirty="0" smtClean="0">
                <a:latin typeface="Times New Roman" pitchFamily="18" charset="0"/>
                <a:cs typeface="Times New Roman" pitchFamily="18" charset="0"/>
              </a:rPr>
              <a:t>Types:</a:t>
            </a:r>
          </a:p>
          <a:p>
            <a:pPr marL="685800" indent="-457200">
              <a:buFont typeface="+mj-lt"/>
              <a:buAutoNum type="arabicPeriod"/>
            </a:pPr>
            <a:r>
              <a:rPr lang="en-US" sz="2200" b="1" dirty="0" smtClean="0">
                <a:latin typeface="Times New Roman" pitchFamily="18" charset="0"/>
                <a:cs typeface="Times New Roman" pitchFamily="18" charset="0"/>
              </a:rPr>
              <a:t>Application System Reuse: </a:t>
            </a:r>
            <a:r>
              <a:rPr lang="en-US" sz="2200" dirty="0" smtClean="0">
                <a:latin typeface="Times New Roman" pitchFamily="18" charset="0"/>
                <a:cs typeface="Times New Roman" pitchFamily="18" charset="0"/>
              </a:rPr>
              <a:t>It involves the reuse of entire application either by configuring a system for an environment or by integrating two or more systems to create a new application.</a:t>
            </a:r>
          </a:p>
          <a:p>
            <a:pPr marL="685800" indent="-457200">
              <a:buFont typeface="+mj-lt"/>
              <a:buAutoNum type="arabicPeriod"/>
            </a:pPr>
            <a:r>
              <a:rPr lang="en-US" b="1" dirty="0" smtClean="0">
                <a:latin typeface="Times New Roman" pitchFamily="18" charset="0"/>
                <a:cs typeface="Times New Roman" pitchFamily="18" charset="0"/>
              </a:rPr>
              <a:t>Component Reuse:</a:t>
            </a:r>
            <a:r>
              <a:rPr lang="en-US" dirty="0" smtClean="0">
                <a:latin typeface="Times New Roman" pitchFamily="18" charset="0"/>
                <a:cs typeface="Times New Roman" pitchFamily="18" charset="0"/>
              </a:rPr>
              <a:t> it involves the reuse of components of one or more application in another new application.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55212603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706" t="19936" r="23828" b="24030"/>
          <a:stretch/>
        </p:blipFill>
        <p:spPr>
          <a:xfrm>
            <a:off x="1" y="538649"/>
            <a:ext cx="9158854" cy="5499543"/>
          </a:xfrm>
          <a:prstGeom prst="rect">
            <a:avLst/>
          </a:prstGeom>
        </p:spPr>
      </p:pic>
    </p:spTree>
    <p:extLst>
      <p:ext uri="{BB962C8B-B14F-4D97-AF65-F5344CB8AC3E}">
        <p14:creationId xmlns:p14="http://schemas.microsoft.com/office/powerpoint/2010/main" val="1902680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647" y="969340"/>
            <a:ext cx="7837713" cy="507831"/>
          </a:xfrm>
        </p:spPr>
        <p:txBody>
          <a:bodyPr/>
          <a:lstStyle/>
          <a:p>
            <a:r>
              <a:rPr lang="en-US" sz="3300" dirty="0" smtClean="0"/>
              <a:t>Benefits and Drawbacks of Software Reuse</a:t>
            </a:r>
            <a:endParaRPr lang="en-US" sz="3300" dirty="0"/>
          </a:p>
        </p:txBody>
      </p:sp>
      <p:sp>
        <p:nvSpPr>
          <p:cNvPr id="3" name="Text Placeholder 2"/>
          <p:cNvSpPr>
            <a:spLocks noGrp="1"/>
          </p:cNvSpPr>
          <p:nvPr>
            <p:ph type="body" idx="1"/>
          </p:nvPr>
        </p:nvSpPr>
        <p:spPr>
          <a:xfrm>
            <a:off x="814420" y="1809162"/>
            <a:ext cx="7729855" cy="5539978"/>
          </a:xfrm>
        </p:spPr>
        <p:txBody>
          <a:bodyPr/>
          <a:lstStyle/>
          <a:p>
            <a:pPr marL="228600" indent="0"/>
            <a:r>
              <a:rPr lang="en-US" b="1" dirty="0" smtClean="0">
                <a:latin typeface="Times New Roman" panose="02020603050405020304" pitchFamily="18" charset="0"/>
                <a:cs typeface="Times New Roman" panose="02020603050405020304" pitchFamily="18" charset="0"/>
              </a:rPr>
              <a:t>Benefits</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Produces less buggy code.</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Produces high quality and standardized products.</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Shorten software development time.</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Reduces development and maintenance costs.</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Saves organization’s time and valuable resources.</a:t>
            </a:r>
          </a:p>
          <a:p>
            <a:pPr marL="228600" indent="0"/>
            <a:r>
              <a:rPr lang="en-US" b="1" dirty="0" smtClean="0">
                <a:latin typeface="Times New Roman" panose="02020603050405020304" pitchFamily="18" charset="0"/>
                <a:cs typeface="Times New Roman" panose="02020603050405020304" pitchFamily="18" charset="0"/>
              </a:rPr>
              <a:t>Drawbacks</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Costly for developing reusable components.</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Performance issues: Generic components may be incompatible and may have longer execution time.</a:t>
            </a:r>
          </a:p>
          <a:p>
            <a:pPr marL="571500" indent="-342900">
              <a:buFont typeface="Arial" pitchFamily="34" charset="0"/>
              <a:buChar char="•"/>
            </a:pPr>
            <a:r>
              <a:rPr lang="en-US" dirty="0" smtClean="0">
                <a:latin typeface="Times New Roman" panose="02020603050405020304" pitchFamily="18" charset="0"/>
                <a:cs typeface="Times New Roman" panose="02020603050405020304" pitchFamily="18" charset="0"/>
              </a:rPr>
              <a:t>Reused code/ design may not match with new requirements.</a:t>
            </a:r>
          </a:p>
          <a:p>
            <a:pPr marL="571500" indent="-342900">
              <a:buFont typeface="Arial" pitchFamily="34" charset="0"/>
              <a:buChar char="•"/>
            </a:pPr>
            <a:endParaRPr lang="en-US" dirty="0" smtClean="0"/>
          </a:p>
          <a:p>
            <a:pPr marL="571500" indent="-342900">
              <a:buFont typeface="Arial" pitchFamily="34" charset="0"/>
              <a:buChar char="•"/>
            </a:pPr>
            <a:endParaRPr lang="en-US" dirty="0" smtClean="0"/>
          </a:p>
          <a:p>
            <a:pPr marL="571500" indent="-342900">
              <a:buFont typeface="Arial" pitchFamily="34" charset="0"/>
              <a:buChar char="•"/>
            </a:pPr>
            <a:endParaRPr lang="en-US" dirty="0"/>
          </a:p>
        </p:txBody>
      </p:sp>
    </p:spTree>
    <p:extLst>
      <p:ext uri="{BB962C8B-B14F-4D97-AF65-F5344CB8AC3E}">
        <p14:creationId xmlns:p14="http://schemas.microsoft.com/office/powerpoint/2010/main" val="9464244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40" y="969340"/>
            <a:ext cx="8348352" cy="984885"/>
          </a:xfrm>
        </p:spPr>
        <p:txBody>
          <a:bodyPr/>
          <a:lstStyle/>
          <a:p>
            <a:r>
              <a:rPr lang="en-US" sz="3200" dirty="0" smtClean="0"/>
              <a:t>Barriers to making software available for reuse</a:t>
            </a:r>
            <a:endParaRPr lang="en-US" sz="3200" dirty="0"/>
          </a:p>
        </p:txBody>
      </p:sp>
      <p:sp>
        <p:nvSpPr>
          <p:cNvPr id="3" name="Text Placeholder 2"/>
          <p:cNvSpPr>
            <a:spLocks noGrp="1"/>
          </p:cNvSpPr>
          <p:nvPr>
            <p:ph type="body" idx="1"/>
          </p:nvPr>
        </p:nvSpPr>
        <p:spPr>
          <a:xfrm>
            <a:off x="766918" y="1927915"/>
            <a:ext cx="7729855" cy="1107996"/>
          </a:xfrm>
        </p:spPr>
        <p:txBody>
          <a:bodyPr/>
          <a:lstStyle/>
          <a:p>
            <a:pPr marL="685800" indent="-457200">
              <a:buFont typeface="+mj-lt"/>
              <a:buAutoNum type="arabicPeriod"/>
            </a:pPr>
            <a:r>
              <a:rPr lang="en-US" dirty="0" smtClean="0">
                <a:latin typeface="Times New Roman" panose="02020603050405020304" pitchFamily="18" charset="0"/>
                <a:cs typeface="Times New Roman" panose="02020603050405020304" pitchFamily="18" charset="0"/>
              </a:rPr>
              <a:t>Increased maintenance cost</a:t>
            </a:r>
          </a:p>
          <a:p>
            <a:pPr marL="685800" indent="-457200">
              <a:buFont typeface="+mj-lt"/>
              <a:buAutoNum type="arabicPeriod"/>
            </a:pPr>
            <a:r>
              <a:rPr lang="en-US" dirty="0" smtClean="0">
                <a:latin typeface="Times New Roman" panose="02020603050405020304" pitchFamily="18" charset="0"/>
                <a:cs typeface="Times New Roman" panose="02020603050405020304" pitchFamily="18" charset="0"/>
              </a:rPr>
              <a:t>Lack of tool Support			how ??</a:t>
            </a:r>
          </a:p>
          <a:p>
            <a:pPr marL="685800" indent="-457200">
              <a:buFont typeface="+mj-lt"/>
              <a:buAutoNum type="arabicPeriod"/>
            </a:pPr>
            <a:r>
              <a:rPr lang="en-US" dirty="0" smtClean="0">
                <a:latin typeface="Times New Roman" panose="02020603050405020304" pitchFamily="18" charset="0"/>
                <a:cs typeface="Times New Roman" panose="02020603050405020304" pitchFamily="18" charset="0"/>
              </a:rPr>
              <a:t>Lack of knowledge</a:t>
            </a:r>
            <a:endParaRPr lang="en-US" dirty="0">
              <a:latin typeface="Times New Roman" panose="02020603050405020304" pitchFamily="18" charset="0"/>
              <a:cs typeface="Times New Roman" panose="02020603050405020304" pitchFamily="18" charset="0"/>
            </a:endParaRPr>
          </a:p>
        </p:txBody>
      </p:sp>
      <p:sp>
        <p:nvSpPr>
          <p:cNvPr id="4" name="Right Brace 3"/>
          <p:cNvSpPr/>
          <p:nvPr/>
        </p:nvSpPr>
        <p:spPr>
          <a:xfrm>
            <a:off x="5403273" y="1995055"/>
            <a:ext cx="570015" cy="10569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857677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2" y="1"/>
            <a:ext cx="8371489" cy="851338"/>
          </a:xfrm>
        </p:spPr>
        <p:txBody>
          <a:bodyPr/>
          <a:lstStyle/>
          <a:p>
            <a:r>
              <a:rPr lang="en-US" dirty="0"/>
              <a:t>Managing the information </a:t>
            </a:r>
            <a:r>
              <a:rPr lang="en-US" dirty="0" smtClean="0"/>
              <a:t>system </a:t>
            </a:r>
            <a:r>
              <a:rPr lang="en-US" dirty="0"/>
              <a:t>project </a:t>
            </a:r>
            <a:br>
              <a:rPr lang="en-US" dirty="0"/>
            </a:br>
            <a:endParaRPr lang="en-US" dirty="0"/>
          </a:p>
        </p:txBody>
      </p:sp>
      <p:sp>
        <p:nvSpPr>
          <p:cNvPr id="3" name="Text Placeholder 2"/>
          <p:cNvSpPr>
            <a:spLocks noGrp="1"/>
          </p:cNvSpPr>
          <p:nvPr>
            <p:ph type="body" idx="1"/>
          </p:nvPr>
        </p:nvSpPr>
        <p:spPr>
          <a:xfrm>
            <a:off x="157655" y="851339"/>
            <a:ext cx="8560676" cy="6001643"/>
          </a:xfrm>
        </p:spPr>
        <p:txBody>
          <a:bodyPr/>
          <a:lstStyle/>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management is an important aspect of system analyst – </a:t>
            </a:r>
          </a:p>
          <a:p>
            <a:pPr marL="1028700" lvl="1" indent="-342900">
              <a:lnSpc>
                <a:spcPct val="125000"/>
              </a:lnSpc>
              <a:buSzPct val="1000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Need to know project management skills more details about resources management, project management, change management, risk </a:t>
            </a:r>
            <a:r>
              <a:rPr lang="en-US" sz="2400" dirty="0" smtClean="0">
                <a:solidFill>
                  <a:schemeClr val="tx1"/>
                </a:solidFill>
                <a:latin typeface="Times New Roman" panose="02020603050405020304" pitchFamily="18" charset="0"/>
                <a:cs typeface="Times New Roman" panose="02020603050405020304" pitchFamily="18" charset="0"/>
              </a:rPr>
              <a:t>management etc.</a:t>
            </a:r>
            <a:endParaRPr lang="en-US" sz="2400" dirty="0">
              <a:solidFill>
                <a:schemeClr val="tx1"/>
              </a:solidFill>
              <a:latin typeface="Times New Roman" panose="02020603050405020304" pitchFamily="18" charset="0"/>
              <a:cs typeface="Times New Roman" panose="02020603050405020304" pitchFamily="18" charset="0"/>
            </a:endParaRP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refers to system analyst’s role in managing information system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works in an environment of change</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S/He </a:t>
            </a:r>
            <a:r>
              <a:rPr lang="en-US" sz="2400" dirty="0">
                <a:solidFill>
                  <a:schemeClr val="tx1"/>
                </a:solidFill>
                <a:latin typeface="Times New Roman" panose="02020603050405020304" pitchFamily="18" charset="0"/>
                <a:cs typeface="Times New Roman" panose="02020603050405020304" pitchFamily="18" charset="0"/>
              </a:rPr>
              <a:t>identifies and solves problems</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S/He </a:t>
            </a:r>
            <a:r>
              <a:rPr lang="en-US" sz="2400" dirty="0">
                <a:solidFill>
                  <a:schemeClr val="tx1"/>
                </a:solidFill>
                <a:latin typeface="Times New Roman" panose="02020603050405020304" pitchFamily="18" charset="0"/>
                <a:cs typeface="Times New Roman" panose="02020603050405020304" pitchFamily="18" charset="0"/>
              </a:rPr>
              <a:t>is responsible of all aspect of system development project (time, cost, progress, etc</a:t>
            </a:r>
            <a:r>
              <a:rPr lang="en-US" sz="2400" dirty="0" smtClean="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p>
            <a:pPr marL="1028700" lvl="1" indent="-342900">
              <a:lnSpc>
                <a:spcPct val="125000"/>
              </a:lnSpc>
              <a:buSzPct val="100000"/>
              <a:buFont typeface="Wingdings" panose="05000000000000000000" pitchFamily="2" charset="2"/>
              <a:buChar char="ü"/>
            </a:pPr>
            <a:r>
              <a:rPr lang="en-US" sz="2400" dirty="0" smtClean="0">
                <a:solidFill>
                  <a:schemeClr val="tx1"/>
                </a:solidFill>
                <a:latin typeface="Times New Roman" panose="02020603050405020304" pitchFamily="18" charset="0"/>
                <a:cs typeface="Times New Roman" panose="02020603050405020304" pitchFamily="18" charset="0"/>
              </a:rPr>
              <a:t>S/He </a:t>
            </a:r>
            <a:r>
              <a:rPr lang="en-US" sz="2400" dirty="0">
                <a:solidFill>
                  <a:schemeClr val="tx1"/>
                </a:solidFill>
                <a:latin typeface="Times New Roman" panose="02020603050405020304" pitchFamily="18" charset="0"/>
                <a:cs typeface="Times New Roman" panose="02020603050405020304" pitchFamily="18" charset="0"/>
              </a:rPr>
              <a:t>is responsible either as a part or the whole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System analyst has specific tasks (identify requirements, allocate budget and keep timing constraints) </a:t>
            </a:r>
          </a:p>
        </p:txBody>
      </p:sp>
    </p:spTree>
    <p:extLst>
      <p:ext uri="{BB962C8B-B14F-4D97-AF65-F5344CB8AC3E}">
        <p14:creationId xmlns:p14="http://schemas.microsoft.com/office/powerpoint/2010/main" val="56234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383" y="166792"/>
            <a:ext cx="6100571" cy="553998"/>
          </a:xfrm>
        </p:spPr>
        <p:txBody>
          <a:bodyPr/>
          <a:lstStyle/>
          <a:p>
            <a:r>
              <a:rPr lang="en-US" dirty="0"/>
              <a:t>Project Management</a:t>
            </a:r>
          </a:p>
        </p:txBody>
      </p:sp>
      <p:sp>
        <p:nvSpPr>
          <p:cNvPr id="3" name="Text Placeholder 2"/>
          <p:cNvSpPr>
            <a:spLocks noGrp="1"/>
          </p:cNvSpPr>
          <p:nvPr>
            <p:ph type="body" idx="1"/>
          </p:nvPr>
        </p:nvSpPr>
        <p:spPr>
          <a:xfrm>
            <a:off x="0" y="866471"/>
            <a:ext cx="8923283" cy="5770811"/>
          </a:xfrm>
        </p:spPr>
        <p:txBody>
          <a:bodyPr/>
          <a:lstStyle/>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Project manager is an individual with a diverse set of skills who is responsible for managing the project process when the project is </a:t>
            </a:r>
            <a:r>
              <a:rPr lang="en-US" dirty="0" smtClean="0">
                <a:latin typeface="Times New Roman" panose="02020603050405020304" pitchFamily="18" charset="0"/>
                <a:cs typeface="Times New Roman" panose="02020603050405020304" pitchFamily="18" charset="0"/>
              </a:rPr>
              <a:t>accepted.</a:t>
            </a:r>
            <a:endParaRPr lang="en-US" dirty="0">
              <a:latin typeface="Times New Roman" panose="02020603050405020304" pitchFamily="18" charset="0"/>
              <a:cs typeface="Times New Roman" panose="02020603050405020304" pitchFamily="18" charset="0"/>
            </a:endParaRP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Responsibilities of project manager include: initiating, planning, executing and closing-down the project</a:t>
            </a: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Skills of project manager: </a:t>
            </a: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Leadership</a:t>
            </a: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Management (resources, materials, funding) </a:t>
            </a:r>
            <a:endParaRPr lang="en-US" b="1" dirty="0" smtClean="0">
              <a:solidFill>
                <a:srgbClr val="C00000"/>
              </a:solidFill>
              <a:latin typeface="Times New Roman" panose="02020603050405020304" pitchFamily="18" charset="0"/>
              <a:cs typeface="Times New Roman" panose="02020603050405020304" pitchFamily="18" charset="0"/>
            </a:endParaRP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Customer relationships </a:t>
            </a:r>
            <a:endParaRPr lang="en-US" b="1" dirty="0" smtClean="0">
              <a:solidFill>
                <a:srgbClr val="C00000"/>
              </a:solidFill>
              <a:latin typeface="Times New Roman" panose="02020603050405020304" pitchFamily="18" charset="0"/>
              <a:cs typeface="Times New Roman" panose="02020603050405020304" pitchFamily="18" charset="0"/>
            </a:endParaRP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Technical problem solving </a:t>
            </a:r>
            <a:endParaRPr lang="en-US" b="1" dirty="0" smtClean="0">
              <a:solidFill>
                <a:srgbClr val="C00000"/>
              </a:solidFill>
              <a:latin typeface="Times New Roman" panose="02020603050405020304" pitchFamily="18" charset="0"/>
              <a:cs typeface="Times New Roman" panose="02020603050405020304" pitchFamily="18" charset="0"/>
            </a:endParaRP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Conflict management</a:t>
            </a:r>
          </a:p>
          <a:p>
            <a:pPr marL="1028700" lvl="1" indent="-342900" algn="just">
              <a:lnSpc>
                <a:spcPct val="125000"/>
              </a:lnSpc>
              <a:buSzPct val="100000"/>
              <a:buFont typeface="+mj-lt"/>
              <a:buAutoNum type="arabicPeriod"/>
            </a:pP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Team management &amp; risk management</a:t>
            </a: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Skills needed by a project manager go beyond just building a system </a:t>
            </a:r>
          </a:p>
        </p:txBody>
      </p:sp>
    </p:spTree>
    <p:extLst>
      <p:ext uri="{BB962C8B-B14F-4D97-AF65-F5344CB8AC3E}">
        <p14:creationId xmlns:p14="http://schemas.microsoft.com/office/powerpoint/2010/main" val="31550071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383" y="166792"/>
            <a:ext cx="6100571" cy="553998"/>
          </a:xfrm>
        </p:spPr>
        <p:txBody>
          <a:bodyPr/>
          <a:lstStyle/>
          <a:p>
            <a:r>
              <a:rPr lang="en-US" dirty="0"/>
              <a:t>Project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66" y="866472"/>
            <a:ext cx="7736456" cy="5802342"/>
          </a:xfrm>
          <a:prstGeom prst="rect">
            <a:avLst/>
          </a:prstGeom>
        </p:spPr>
      </p:pic>
    </p:spTree>
    <p:extLst>
      <p:ext uri="{BB962C8B-B14F-4D97-AF65-F5344CB8AC3E}">
        <p14:creationId xmlns:p14="http://schemas.microsoft.com/office/powerpoint/2010/main" val="37611159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42" y="198323"/>
            <a:ext cx="7884665" cy="492443"/>
          </a:xfrm>
        </p:spPr>
        <p:txBody>
          <a:bodyPr/>
          <a:lstStyle/>
          <a:p>
            <a:r>
              <a:rPr lang="en-US" sz="3200" spc="-5" dirty="0"/>
              <a:t>Managing </a:t>
            </a:r>
            <a:r>
              <a:rPr lang="en-US" sz="3200" spc="-10" dirty="0"/>
              <a:t>the</a:t>
            </a:r>
            <a:r>
              <a:rPr lang="en-US" sz="3200" spc="-70" dirty="0"/>
              <a:t> </a:t>
            </a:r>
            <a:r>
              <a:rPr lang="en-US" sz="3200" spc="-5" dirty="0"/>
              <a:t>Information </a:t>
            </a:r>
            <a:r>
              <a:rPr lang="en-US" sz="3200" spc="-1210" dirty="0"/>
              <a:t> </a:t>
            </a:r>
            <a:r>
              <a:rPr lang="en-US" sz="3200" spc="-5" dirty="0"/>
              <a:t>Systems</a:t>
            </a:r>
            <a:r>
              <a:rPr lang="en-US" sz="3200" spc="-15" dirty="0"/>
              <a:t> </a:t>
            </a:r>
            <a:r>
              <a:rPr lang="en-US" sz="3200" dirty="0"/>
              <a:t>Project</a:t>
            </a:r>
          </a:p>
        </p:txBody>
      </p:sp>
      <p:sp>
        <p:nvSpPr>
          <p:cNvPr id="3" name="Text Placeholder 2"/>
          <p:cNvSpPr>
            <a:spLocks noGrp="1"/>
          </p:cNvSpPr>
          <p:nvPr>
            <p:ph type="body" idx="1"/>
          </p:nvPr>
        </p:nvSpPr>
        <p:spPr>
          <a:xfrm>
            <a:off x="378372" y="1322273"/>
            <a:ext cx="8059025" cy="3747180"/>
          </a:xfrm>
        </p:spPr>
        <p:txBody>
          <a:bodyPr/>
          <a:lstStyle/>
          <a:p>
            <a:pPr marL="266700" indent="-457200">
              <a:lnSpc>
                <a:spcPct val="150000"/>
              </a:lnSpc>
              <a:spcBef>
                <a:spcPts val="900"/>
              </a:spcBef>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Focus</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of</a:t>
            </a:r>
            <a:r>
              <a:rPr lang="en-US" sz="3200" spc="-25" dirty="0">
                <a:solidFill>
                  <a:schemeClr val="tx1"/>
                </a:solidFill>
                <a:latin typeface="Times New Roman" panose="02020603050405020304" pitchFamily="18" charset="0"/>
                <a:cs typeface="Times New Roman" panose="02020603050405020304" pitchFamily="18" charset="0"/>
              </a:rPr>
              <a:t> </a:t>
            </a:r>
            <a:r>
              <a:rPr lang="en-US" sz="3200" spc="-5" dirty="0">
                <a:solidFill>
                  <a:schemeClr val="tx1"/>
                </a:solidFill>
                <a:latin typeface="Times New Roman" panose="02020603050405020304" pitchFamily="18" charset="0"/>
                <a:cs typeface="Times New Roman" panose="02020603050405020304" pitchFamily="18" charset="0"/>
              </a:rPr>
              <a:t>project</a:t>
            </a:r>
            <a:r>
              <a:rPr lang="en-US" sz="3200" spc="-15" dirty="0">
                <a:solidFill>
                  <a:schemeClr val="tx1"/>
                </a:solidFill>
                <a:latin typeface="Times New Roman" panose="02020603050405020304" pitchFamily="18" charset="0"/>
                <a:cs typeface="Times New Roman" panose="02020603050405020304" pitchFamily="18" charset="0"/>
              </a:rPr>
              <a:t> </a:t>
            </a:r>
            <a:r>
              <a:rPr lang="en-US" sz="3200" spc="5" dirty="0">
                <a:solidFill>
                  <a:schemeClr val="tx1"/>
                </a:solidFill>
                <a:latin typeface="Times New Roman" panose="02020603050405020304" pitchFamily="18" charset="0"/>
                <a:cs typeface="Times New Roman" panose="02020603050405020304" pitchFamily="18" charset="0"/>
              </a:rPr>
              <a:t>management</a:t>
            </a:r>
          </a:p>
          <a:p>
            <a:pPr marL="1066800" marR="30480" lvl="1" indent="-457200">
              <a:lnSpc>
                <a:spcPct val="150000"/>
              </a:lnSpc>
              <a:spcBef>
                <a:spcPts val="820"/>
              </a:spcBef>
              <a:buSzPct val="58928"/>
              <a:buFont typeface="Arial" panose="020B0604020202020204" pitchFamily="34" charset="0"/>
              <a:buChar char="•"/>
              <a:tabLst>
                <a:tab pos="438150" algn="l"/>
              </a:tabLst>
            </a:pPr>
            <a:r>
              <a:rPr lang="en-US" sz="2400" spc="-10" dirty="0">
                <a:solidFill>
                  <a:schemeClr val="tx1"/>
                </a:solidFill>
                <a:latin typeface="Times New Roman" panose="02020603050405020304" pitchFamily="18" charset="0"/>
                <a:cs typeface="Times New Roman" panose="02020603050405020304" pitchFamily="18" charset="0"/>
              </a:rPr>
              <a:t>To </a:t>
            </a:r>
            <a:r>
              <a:rPr lang="en-US" sz="2400" spc="-5" dirty="0">
                <a:solidFill>
                  <a:schemeClr val="tx1"/>
                </a:solidFill>
                <a:latin typeface="Times New Roman" panose="02020603050405020304" pitchFamily="18" charset="0"/>
                <a:cs typeface="Times New Roman" panose="02020603050405020304" pitchFamily="18" charset="0"/>
              </a:rPr>
              <a:t>ensure that </a:t>
            </a:r>
            <a:r>
              <a:rPr lang="en-US" sz="2400" dirty="0">
                <a:solidFill>
                  <a:schemeClr val="tx1"/>
                </a:solidFill>
                <a:latin typeface="Times New Roman" panose="02020603050405020304" pitchFamily="18" charset="0"/>
                <a:cs typeface="Times New Roman" panose="02020603050405020304" pitchFamily="18" charset="0"/>
              </a:rPr>
              <a:t>information </a:t>
            </a:r>
            <a:r>
              <a:rPr lang="en-US" sz="2400" spc="-5" dirty="0">
                <a:solidFill>
                  <a:schemeClr val="tx1"/>
                </a:solidFill>
                <a:latin typeface="Times New Roman" panose="02020603050405020304" pitchFamily="18" charset="0"/>
                <a:cs typeface="Times New Roman" panose="02020603050405020304" pitchFamily="18" charset="0"/>
              </a:rPr>
              <a:t>system projects </a:t>
            </a:r>
            <a:r>
              <a:rPr lang="en-US" sz="2400" spc="-76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meet</a:t>
            </a:r>
            <a:r>
              <a:rPr lang="en-US" sz="2400" spc="-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customer</a:t>
            </a:r>
            <a:r>
              <a:rPr lang="en-US" sz="2400" spc="-10" dirty="0">
                <a:solidFill>
                  <a:schemeClr val="tx1"/>
                </a:solidFill>
                <a:latin typeface="Times New Roman" panose="02020603050405020304" pitchFamily="18" charset="0"/>
                <a:cs typeface="Times New Roman" panose="02020603050405020304" pitchFamily="18" charset="0"/>
              </a:rPr>
              <a:t> </a:t>
            </a:r>
            <a:r>
              <a:rPr lang="en-US" sz="2400" spc="-5" dirty="0" smtClean="0">
                <a:solidFill>
                  <a:schemeClr val="tx1"/>
                </a:solidFill>
                <a:latin typeface="Times New Roman" panose="02020603050405020304" pitchFamily="18" charset="0"/>
                <a:cs typeface="Times New Roman" panose="02020603050405020304" pitchFamily="18" charset="0"/>
              </a:rPr>
              <a:t>expectations</a:t>
            </a:r>
            <a:endParaRPr lang="en-US" sz="2400" dirty="0">
              <a:solidFill>
                <a:schemeClr val="tx1"/>
              </a:solidFill>
              <a:latin typeface="Times New Roman" panose="02020603050405020304" pitchFamily="18" charset="0"/>
              <a:cs typeface="Times New Roman" panose="02020603050405020304" pitchFamily="18" charset="0"/>
            </a:endParaRPr>
          </a:p>
          <a:p>
            <a:pPr marL="1066800" marR="30480" lvl="1" indent="-457200">
              <a:lnSpc>
                <a:spcPct val="150000"/>
              </a:lnSpc>
              <a:spcBef>
                <a:spcPts val="820"/>
              </a:spcBef>
              <a:buSzPct val="58928"/>
              <a:buFont typeface="Arial" panose="020B0604020202020204" pitchFamily="34" charset="0"/>
              <a:buChar char="•"/>
              <a:tabLst>
                <a:tab pos="438150" algn="l"/>
              </a:tabLst>
            </a:pPr>
            <a:r>
              <a:rPr lang="en-US" sz="2400" spc="-10" dirty="0" smtClean="0">
                <a:solidFill>
                  <a:schemeClr val="tx1"/>
                </a:solidFill>
                <a:latin typeface="Times New Roman" panose="02020603050405020304" pitchFamily="18" charset="0"/>
                <a:cs typeface="Times New Roman" panose="02020603050405020304" pitchFamily="18" charset="0"/>
              </a:rPr>
              <a:t>Delivered </a:t>
            </a:r>
            <a:r>
              <a:rPr lang="en-US" sz="2400" spc="-10" dirty="0">
                <a:solidFill>
                  <a:schemeClr val="tx1"/>
                </a:solidFill>
                <a:latin typeface="Times New Roman" panose="02020603050405020304" pitchFamily="18" charset="0"/>
                <a:cs typeface="Times New Roman" panose="02020603050405020304" pitchFamily="18" charset="0"/>
              </a:rPr>
              <a:t>in</a:t>
            </a:r>
            <a:r>
              <a:rPr lang="en-US" sz="2400" spc="-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a:t>
            </a:r>
            <a:r>
              <a:rPr lang="en-US" sz="2400" spc="-1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timely</a:t>
            </a:r>
            <a:r>
              <a:rPr lang="en-US" sz="2400" spc="-5" dirty="0">
                <a:solidFill>
                  <a:schemeClr val="tx1"/>
                </a:solidFill>
                <a:latin typeface="Times New Roman" panose="02020603050405020304" pitchFamily="18" charset="0"/>
                <a:cs typeface="Times New Roman" panose="02020603050405020304" pitchFamily="18" charset="0"/>
              </a:rPr>
              <a:t> </a:t>
            </a:r>
            <a:r>
              <a:rPr lang="en-US" sz="2400" spc="-5" dirty="0" smtClean="0">
                <a:solidFill>
                  <a:schemeClr val="tx1"/>
                </a:solidFill>
                <a:latin typeface="Times New Roman" panose="02020603050405020304" pitchFamily="18" charset="0"/>
                <a:cs typeface="Times New Roman" panose="02020603050405020304" pitchFamily="18" charset="0"/>
              </a:rPr>
              <a:t>manner</a:t>
            </a:r>
            <a:endParaRPr lang="en-US" sz="2400" dirty="0">
              <a:solidFill>
                <a:schemeClr val="tx1"/>
              </a:solidFill>
              <a:latin typeface="Times New Roman" panose="02020603050405020304" pitchFamily="18" charset="0"/>
              <a:cs typeface="Times New Roman" panose="02020603050405020304" pitchFamily="18" charset="0"/>
            </a:endParaRPr>
          </a:p>
          <a:p>
            <a:pPr marL="1066800" marR="30480" lvl="1" indent="-457200">
              <a:lnSpc>
                <a:spcPct val="150000"/>
              </a:lnSpc>
              <a:spcBef>
                <a:spcPts val="820"/>
              </a:spcBef>
              <a:buSzPct val="58928"/>
              <a:buFont typeface="Arial" panose="020B0604020202020204" pitchFamily="34" charset="0"/>
              <a:buChar char="•"/>
              <a:tabLst>
                <a:tab pos="438150" algn="l"/>
              </a:tabLst>
            </a:pPr>
            <a:r>
              <a:rPr lang="en-US" sz="2400" spc="-5" dirty="0" smtClean="0">
                <a:solidFill>
                  <a:schemeClr val="tx1"/>
                </a:solidFill>
                <a:latin typeface="Times New Roman" panose="02020603050405020304" pitchFamily="18" charset="0"/>
                <a:cs typeface="Times New Roman" panose="02020603050405020304" pitchFamily="18" charset="0"/>
              </a:rPr>
              <a:t>Meet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spc="5" dirty="0">
                <a:solidFill>
                  <a:schemeClr val="tx1"/>
                </a:solidFill>
                <a:latin typeface="Times New Roman" panose="02020603050405020304" pitchFamily="18" charset="0"/>
                <a:cs typeface="Times New Roman" panose="02020603050405020304" pitchFamily="18" charset="0"/>
              </a:rPr>
              <a:t>time</a:t>
            </a:r>
            <a:r>
              <a:rPr lang="en-US" sz="2400" spc="-5" dirty="0">
                <a:solidFill>
                  <a:schemeClr val="tx1"/>
                </a:solidFill>
                <a:latin typeface="Times New Roman" panose="02020603050405020304" pitchFamily="18" charset="0"/>
                <a:cs typeface="Times New Roman" panose="02020603050405020304" pitchFamily="18" charset="0"/>
              </a:rPr>
              <a:t> constraints</a:t>
            </a:r>
            <a:r>
              <a:rPr lang="en-US" sz="2400" spc="5" dirty="0">
                <a:solidFill>
                  <a:schemeClr val="tx1"/>
                </a:solidFill>
                <a:latin typeface="Times New Roman" panose="02020603050405020304" pitchFamily="18" charset="0"/>
                <a:cs typeface="Times New Roman" panose="02020603050405020304" pitchFamily="18" charset="0"/>
              </a:rPr>
              <a:t> </a:t>
            </a:r>
            <a:r>
              <a:rPr lang="en-US" sz="2400" spc="-10" dirty="0">
                <a:solidFill>
                  <a:schemeClr val="tx1"/>
                </a:solidFill>
                <a:latin typeface="Times New Roman" panose="02020603050405020304" pitchFamily="18" charset="0"/>
                <a:cs typeface="Times New Roman" panose="02020603050405020304" pitchFamily="18" charset="0"/>
              </a:rPr>
              <a:t>and</a:t>
            </a:r>
            <a:r>
              <a:rPr lang="en-US" sz="2400" dirty="0">
                <a:solidFill>
                  <a:schemeClr val="tx1"/>
                </a:solidFill>
                <a:latin typeface="Times New Roman" panose="02020603050405020304" pitchFamily="18" charset="0"/>
                <a:cs typeface="Times New Roman" panose="02020603050405020304" pitchFamily="18" charset="0"/>
              </a:rPr>
              <a:t> </a:t>
            </a:r>
            <a:r>
              <a:rPr lang="en-US" sz="2400" spc="-5" dirty="0">
                <a:solidFill>
                  <a:schemeClr val="tx1"/>
                </a:solidFill>
                <a:latin typeface="Times New Roman" panose="02020603050405020304" pitchFamily="18" charset="0"/>
                <a:cs typeface="Times New Roman" panose="02020603050405020304" pitchFamily="18" charset="0"/>
              </a:rPr>
              <a:t>requirements</a:t>
            </a:r>
            <a:endParaRPr lang="en-US" sz="2400" dirty="0">
              <a:solidFill>
                <a:schemeClr val="tx1"/>
              </a:solidFill>
              <a:latin typeface="Times New Roman" panose="02020603050405020304" pitchFamily="18" charset="0"/>
              <a:cs typeface="Times New Roman" panose="02020603050405020304" pitchFamily="18" charset="0"/>
            </a:endParaRPr>
          </a:p>
          <a:p>
            <a:pPr lvl="1"/>
            <a:endParaRPr lang="en-US" sz="2400" dirty="0"/>
          </a:p>
        </p:txBody>
      </p:sp>
    </p:spTree>
    <p:extLst>
      <p:ext uri="{BB962C8B-B14F-4D97-AF65-F5344CB8AC3E}">
        <p14:creationId xmlns:p14="http://schemas.microsoft.com/office/powerpoint/2010/main" val="272146867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274" y="339991"/>
            <a:ext cx="7389623" cy="1123950"/>
          </a:xfrm>
        </p:spPr>
        <p:txBody>
          <a:bodyPr/>
          <a:lstStyle/>
          <a:p>
            <a:pPr algn="ctr"/>
            <a:r>
              <a:rPr lang="en-US" spc="-80" dirty="0">
                <a:latin typeface="Times New Roman" panose="02020603050405020304" pitchFamily="18" charset="0"/>
                <a:cs typeface="Times New Roman" panose="02020603050405020304" pitchFamily="18" charset="0"/>
              </a:rPr>
              <a:t>Project </a:t>
            </a:r>
            <a:r>
              <a:rPr lang="en-US" spc="-75" dirty="0">
                <a:latin typeface="Times New Roman" panose="02020603050405020304" pitchFamily="18" charset="0"/>
                <a:cs typeface="Times New Roman" panose="02020603050405020304" pitchFamily="18" charset="0"/>
              </a:rPr>
              <a:t> </a:t>
            </a:r>
            <a:r>
              <a:rPr lang="en-US" spc="-55" dirty="0">
                <a:latin typeface="Times New Roman" panose="02020603050405020304" pitchFamily="18" charset="0"/>
                <a:cs typeface="Times New Roman" panose="02020603050405020304" pitchFamily="18" charset="0"/>
              </a:rPr>
              <a:t>sc</a:t>
            </a:r>
            <a:r>
              <a:rPr lang="en-US" spc="-60" dirty="0">
                <a:latin typeface="Times New Roman" panose="02020603050405020304" pitchFamily="18" charset="0"/>
                <a:cs typeface="Times New Roman" panose="02020603050405020304" pitchFamily="18" charset="0"/>
              </a:rPr>
              <a:t>h</a:t>
            </a:r>
            <a:r>
              <a:rPr lang="en-US" spc="-50" dirty="0">
                <a:latin typeface="Times New Roman" panose="02020603050405020304" pitchFamily="18" charset="0"/>
                <a:cs typeface="Times New Roman" panose="02020603050405020304" pitchFamily="18" charset="0"/>
              </a:rPr>
              <a:t>e</a:t>
            </a:r>
            <a:r>
              <a:rPr lang="en-US" spc="-55" dirty="0">
                <a:latin typeface="Times New Roman" panose="02020603050405020304" pitchFamily="18" charset="0"/>
                <a:cs typeface="Times New Roman" panose="02020603050405020304" pitchFamily="18" charset="0"/>
              </a:rPr>
              <a:t>d</a:t>
            </a:r>
            <a:r>
              <a:rPr lang="en-US" spc="-50" dirty="0">
                <a:latin typeface="Times New Roman" panose="02020603050405020304" pitchFamily="18" charset="0"/>
                <a:cs typeface="Times New Roman" panose="02020603050405020304" pitchFamily="18" charset="0"/>
              </a:rPr>
              <a:t>u</a:t>
            </a:r>
            <a:r>
              <a:rPr lang="en-US" spc="-60" dirty="0">
                <a:latin typeface="Times New Roman" panose="02020603050405020304" pitchFamily="18" charset="0"/>
                <a:cs typeface="Times New Roman" panose="02020603050405020304" pitchFamily="18" charset="0"/>
              </a:rPr>
              <a:t>l</a:t>
            </a:r>
            <a:r>
              <a:rPr lang="en-US" spc="-55" dirty="0">
                <a:latin typeface="Times New Roman" panose="02020603050405020304" pitchFamily="18" charset="0"/>
                <a:cs typeface="Times New Roman" panose="02020603050405020304" pitchFamily="18" charset="0"/>
              </a:rPr>
              <a:t>i</a:t>
            </a:r>
            <a:r>
              <a:rPr lang="en-US" spc="-60" dirty="0">
                <a:latin typeface="Times New Roman" panose="02020603050405020304" pitchFamily="18" charset="0"/>
                <a:cs typeface="Times New Roman" panose="02020603050405020304" pitchFamily="18" charset="0"/>
              </a:rPr>
              <a:t>n</a:t>
            </a:r>
            <a:r>
              <a:rPr lang="en-US" spc="-5" dirty="0">
                <a:latin typeface="Times New Roman" panose="02020603050405020304" pitchFamily="18" charset="0"/>
                <a:cs typeface="Times New Roman" panose="02020603050405020304" pitchFamily="18" charset="0"/>
              </a:rPr>
              <a:t>g</a:t>
            </a:r>
            <a:r>
              <a:rPr lang="en-US" spc="-5" dirty="0">
                <a:latin typeface="Calibri"/>
                <a:cs typeface="Calibri"/>
              </a:rPr>
              <a:t/>
            </a:r>
            <a:br>
              <a:rPr lang="en-US" spc="-5" dirty="0">
                <a:latin typeface="Calibri"/>
                <a:cs typeface="Calibri"/>
              </a:rPr>
            </a:br>
            <a:endParaRPr lang="en-US" dirty="0"/>
          </a:p>
        </p:txBody>
      </p:sp>
      <p:sp>
        <p:nvSpPr>
          <p:cNvPr id="3" name="Text Placeholder 2"/>
          <p:cNvSpPr>
            <a:spLocks noGrp="1"/>
          </p:cNvSpPr>
          <p:nvPr>
            <p:ph type="body" idx="1"/>
          </p:nvPr>
        </p:nvSpPr>
        <p:spPr>
          <a:xfrm>
            <a:off x="424207" y="1463941"/>
            <a:ext cx="8191759" cy="4070345"/>
          </a:xfrm>
        </p:spPr>
        <p:txBody>
          <a:bodyPr/>
          <a:lstStyle/>
          <a:p>
            <a:pPr marL="241300" marR="66040" indent="-457200" algn="just">
              <a:lnSpc>
                <a:spcPct val="150000"/>
              </a:lnSpc>
              <a:spcBef>
                <a:spcPts val="480"/>
              </a:spcBef>
              <a:buSzPct val="100000"/>
              <a:buFont typeface="Arial" panose="020B0604020202020204" pitchFamily="34" charset="0"/>
              <a:buChar char="•"/>
            </a:pPr>
            <a:r>
              <a:rPr lang="en-US" spc="-5" dirty="0">
                <a:solidFill>
                  <a:schemeClr val="tx1"/>
                </a:solidFill>
                <a:latin typeface="Times New Roman" panose="02020603050405020304" pitchFamily="18" charset="0"/>
                <a:cs typeface="Times New Roman" panose="02020603050405020304" pitchFamily="18" charset="0"/>
              </a:rPr>
              <a:t>In</a:t>
            </a:r>
            <a:r>
              <a:rPr lang="en-US"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project</a:t>
            </a:r>
            <a:r>
              <a:rPr lang="en-US" spc="30"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management,</a:t>
            </a:r>
            <a:r>
              <a:rPr lang="en-US" spc="1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5"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schedule</a:t>
            </a:r>
            <a:r>
              <a:rPr lang="en-US" spc="4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is</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15"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listing</a:t>
            </a:r>
            <a:r>
              <a:rPr lang="en-US" spc="3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of</a:t>
            </a:r>
            <a:r>
              <a:rPr lang="en-US"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5"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project</a:t>
            </a:r>
            <a:r>
              <a:rPr lang="en-US" spc="50"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milestone </a:t>
            </a:r>
            <a:r>
              <a:rPr lang="en-US" spc="-620" dirty="0">
                <a:solidFill>
                  <a:schemeClr val="tx1"/>
                </a:solidFill>
                <a:latin typeface="Times New Roman" panose="02020603050405020304" pitchFamily="18" charset="0"/>
                <a:cs typeface="Times New Roman" panose="02020603050405020304" pitchFamily="18" charset="0"/>
              </a:rPr>
              <a:t> </a:t>
            </a:r>
            <a:r>
              <a:rPr lang="en-US" spc="-5" dirty="0" smtClean="0">
                <a:solidFill>
                  <a:schemeClr val="tx1"/>
                </a:solidFill>
                <a:latin typeface="Times New Roman" panose="02020603050405020304" pitchFamily="18" charset="0"/>
                <a:cs typeface="Times New Roman" panose="02020603050405020304" pitchFamily="18" charset="0"/>
              </a:rPr>
              <a:t>activities,</a:t>
            </a:r>
            <a:r>
              <a:rPr lang="en-US" spc="40" dirty="0">
                <a:solidFill>
                  <a:schemeClr val="tx1"/>
                </a:solidFill>
                <a:latin typeface="Times New Roman" panose="02020603050405020304" pitchFamily="18" charset="0"/>
                <a:cs typeface="Times New Roman" panose="02020603050405020304" pitchFamily="18" charset="0"/>
              </a:rPr>
              <a:t> </a:t>
            </a:r>
            <a:r>
              <a:rPr lang="en-US" spc="-15" dirty="0" smtClean="0">
                <a:solidFill>
                  <a:schemeClr val="tx1"/>
                </a:solidFill>
                <a:latin typeface="Times New Roman" panose="02020603050405020304" pitchFamily="18" charset="0"/>
                <a:cs typeface="Times New Roman" panose="02020603050405020304" pitchFamily="18" charset="0"/>
              </a:rPr>
              <a:t>deliverables</a:t>
            </a:r>
            <a:r>
              <a:rPr lang="en-US" spc="-15" dirty="0">
                <a:solidFill>
                  <a:schemeClr val="tx1"/>
                </a:solidFill>
                <a:latin typeface="Times New Roman" panose="02020603050405020304" pitchFamily="18" charset="0"/>
                <a:cs typeface="Times New Roman" panose="02020603050405020304" pitchFamily="18" charset="0"/>
              </a:rPr>
              <a:t>,</a:t>
            </a:r>
            <a:r>
              <a:rPr lang="en-US" spc="55"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usually</a:t>
            </a:r>
            <a:r>
              <a:rPr lang="en-US" spc="20"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intended</a:t>
            </a:r>
            <a:r>
              <a:rPr lang="en-US" spc="40" dirty="0">
                <a:solidFill>
                  <a:schemeClr val="tx1"/>
                </a:solidFill>
                <a:latin typeface="Times New Roman" panose="02020603050405020304" pitchFamily="18" charset="0"/>
                <a:cs typeface="Times New Roman" panose="02020603050405020304" pitchFamily="18" charset="0"/>
              </a:rPr>
              <a:t> </a:t>
            </a:r>
            <a:r>
              <a:rPr lang="en-US" spc="-20" dirty="0">
                <a:solidFill>
                  <a:schemeClr val="tx1"/>
                </a:solidFill>
                <a:latin typeface="Times New Roman" panose="02020603050405020304" pitchFamily="18" charset="0"/>
                <a:cs typeface="Times New Roman" panose="02020603050405020304" pitchFamily="18" charset="0"/>
              </a:rPr>
              <a:t>start</a:t>
            </a:r>
            <a:r>
              <a:rPr lang="en-US" spc="2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and</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finish</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dates.</a:t>
            </a:r>
          </a:p>
          <a:p>
            <a:pPr marL="241300" marR="66040" indent="-457200" algn="just">
              <a:lnSpc>
                <a:spcPct val="150000"/>
              </a:lnSpc>
              <a:spcBef>
                <a:spcPts val="480"/>
              </a:spcBef>
              <a:buSzPct val="100000"/>
              <a:buFont typeface="Arial" panose="020B0604020202020204" pitchFamily="34" charset="0"/>
              <a:buChar char="•"/>
              <a:tabLst>
                <a:tab pos="255270" algn="l"/>
              </a:tabLst>
            </a:pPr>
            <a:r>
              <a:rPr lang="en-US" spc="-5" dirty="0">
                <a:solidFill>
                  <a:schemeClr val="tx1"/>
                </a:solidFill>
                <a:latin typeface="Times New Roman" panose="02020603050405020304" pitchFamily="18" charset="0"/>
                <a:cs typeface="Times New Roman" panose="02020603050405020304" pitchFamily="18" charset="0"/>
              </a:rPr>
              <a:t>Before a project schedule can be created the schedule maker should have a </a:t>
            </a:r>
            <a:r>
              <a:rPr lang="en-US" b="1" spc="-5" dirty="0">
                <a:solidFill>
                  <a:schemeClr val="tx1"/>
                </a:solidFill>
                <a:latin typeface="Times New Roman" panose="02020603050405020304" pitchFamily="18" charset="0"/>
                <a:cs typeface="Times New Roman" panose="02020603050405020304" pitchFamily="18" charset="0"/>
              </a:rPr>
              <a:t>WORK BREAKDOWN STRUCTURE (WBS) </a:t>
            </a:r>
            <a:r>
              <a:rPr lang="en-US" spc="-5" dirty="0">
                <a:solidFill>
                  <a:schemeClr val="tx1"/>
                </a:solidFill>
                <a:latin typeface="Times New Roman" panose="02020603050405020304" pitchFamily="18" charset="0"/>
                <a:cs typeface="Times New Roman" panose="02020603050405020304" pitchFamily="18" charset="0"/>
              </a:rPr>
              <a:t>an effort  estimate for each task and resource list with available resource.</a:t>
            </a:r>
          </a:p>
        </p:txBody>
      </p:sp>
    </p:spTree>
    <p:extLst>
      <p:ext uri="{BB962C8B-B14F-4D97-AF65-F5344CB8AC3E}">
        <p14:creationId xmlns:p14="http://schemas.microsoft.com/office/powerpoint/2010/main" val="286539263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6" y="183729"/>
            <a:ext cx="8525813" cy="1046440"/>
          </a:xfrm>
        </p:spPr>
        <p:txBody>
          <a:bodyPr/>
          <a:lstStyle/>
          <a:p>
            <a:r>
              <a:rPr lang="en-US" sz="3200" spc="-5" dirty="0">
                <a:latin typeface="Times New Roman" panose="02020603050405020304" pitchFamily="18" charset="0"/>
                <a:cs typeface="Times New Roman" panose="02020603050405020304" pitchFamily="18" charset="0"/>
              </a:rPr>
              <a:t>WORK BREAKDOWN STRUCTURE (WBS)</a:t>
            </a:r>
            <a:r>
              <a:rPr lang="en-US" spc="-5" dirty="0">
                <a:latin typeface="Calibri"/>
                <a:cs typeface="Calibri"/>
              </a:rPr>
              <a:t/>
            </a:r>
            <a:br>
              <a:rPr lang="en-US" spc="-5" dirty="0">
                <a:latin typeface="Calibri"/>
                <a:cs typeface="Calibri"/>
              </a:rPr>
            </a:br>
            <a:endParaRPr lang="en-US" dirty="0"/>
          </a:p>
        </p:txBody>
      </p:sp>
      <p:sp>
        <p:nvSpPr>
          <p:cNvPr id="3" name="Text Placeholder 2"/>
          <p:cNvSpPr>
            <a:spLocks noGrp="1"/>
          </p:cNvSpPr>
          <p:nvPr>
            <p:ph type="body" idx="1"/>
          </p:nvPr>
        </p:nvSpPr>
        <p:spPr>
          <a:xfrm>
            <a:off x="424207" y="1463941"/>
            <a:ext cx="8191759" cy="4624343"/>
          </a:xfrm>
        </p:spPr>
        <p:txBody>
          <a:bodyPr/>
          <a:lstStyle/>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Dividing complex projects to simpler and manageable tasks is the process identified as WORK BREAKDOWN STRUCTURE (WBS).</a:t>
            </a:r>
          </a:p>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Usually, the project managers use this method for simplifying the  project execution. In WBS, much larger tasks are broken-down to  manageable chunks of work. These chunks can be easily supervised  and estimated.</a:t>
            </a:r>
          </a:p>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Further sub dividing can be said as Decomposition.</a:t>
            </a:r>
          </a:p>
        </p:txBody>
      </p:sp>
    </p:spTree>
    <p:extLst>
      <p:ext uri="{BB962C8B-B14F-4D97-AF65-F5344CB8AC3E}">
        <p14:creationId xmlns:p14="http://schemas.microsoft.com/office/powerpoint/2010/main" val="3613291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1726438" y="539241"/>
            <a:ext cx="569087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System analysis and design</a:t>
            </a:r>
            <a:endParaRPr dirty="0"/>
          </a:p>
        </p:txBody>
      </p:sp>
      <p:sp>
        <p:nvSpPr>
          <p:cNvPr id="167" name="Google Shape;167;p15"/>
          <p:cNvSpPr txBox="1"/>
          <p:nvPr/>
        </p:nvSpPr>
        <p:spPr>
          <a:xfrm>
            <a:off x="318977" y="1392865"/>
            <a:ext cx="8612371" cy="4549451"/>
          </a:xfrm>
          <a:prstGeom prst="rect">
            <a:avLst/>
          </a:prstGeom>
          <a:noFill/>
          <a:ln>
            <a:noFill/>
          </a:ln>
        </p:spPr>
        <p:txBody>
          <a:bodyPr spcFirstLastPara="1" wrap="square" lIns="0" tIns="92075" rIns="0" bIns="0" anchor="t" anchorCtr="0">
            <a:spAutoFit/>
          </a:bodyPr>
          <a:lstStyle/>
          <a:p>
            <a:pPr marL="299085" marR="5080" lvl="0" indent="-287019" algn="just" rtl="0">
              <a:lnSpc>
                <a:spcPct val="80000"/>
              </a:lnSpc>
              <a:spcBef>
                <a:spcPts val="0"/>
              </a:spcBef>
              <a:spcAft>
                <a:spcPts val="0"/>
              </a:spcAft>
              <a:buClr>
                <a:srgbClr val="D9B146"/>
              </a:buClr>
              <a:buSzPts val="2950"/>
              <a:buFont typeface="Arial"/>
              <a:buChar char="•"/>
            </a:pPr>
            <a:r>
              <a:rPr lang="en-US" sz="2600" b="1" dirty="0">
                <a:solidFill>
                  <a:schemeClr val="tx1"/>
                </a:solidFill>
                <a:latin typeface="Times New Roman"/>
                <a:cs typeface="Times New Roman"/>
                <a:sym typeface="Helvetica Neue"/>
              </a:rPr>
              <a:t>Systems analysis and design </a:t>
            </a:r>
            <a:r>
              <a:rPr lang="en-US" sz="2600" dirty="0">
                <a:solidFill>
                  <a:schemeClr val="tx1"/>
                </a:solidFill>
                <a:latin typeface="Times New Roman"/>
                <a:cs typeface="Times New Roman"/>
                <a:sym typeface="Helvetica Neue"/>
              </a:rPr>
              <a:t>is a step-by-step process for  developing high-quality information systems.</a:t>
            </a:r>
            <a:endParaRPr sz="2600" dirty="0">
              <a:solidFill>
                <a:schemeClr val="tx1"/>
              </a:solidFill>
              <a:latin typeface="Times New Roman"/>
              <a:cs typeface="Times New Roman"/>
              <a:sym typeface="Helvetica Neue"/>
            </a:endParaRPr>
          </a:p>
          <a:p>
            <a:pPr marL="299085" marR="5080" lvl="0" indent="-287019" algn="just" rtl="0">
              <a:lnSpc>
                <a:spcPct val="96153"/>
              </a:lnSpc>
              <a:spcBef>
                <a:spcPts val="1200"/>
              </a:spcBef>
              <a:spcAft>
                <a:spcPts val="0"/>
              </a:spcAft>
              <a:buClr>
                <a:srgbClr val="D9B146"/>
              </a:buClr>
              <a:buSzPts val="3000"/>
              <a:buFont typeface="Arial"/>
              <a:buChar char="•"/>
            </a:pPr>
            <a:r>
              <a:rPr lang="en-US" sz="2600" dirty="0">
                <a:solidFill>
                  <a:schemeClr val="tx1"/>
                </a:solidFill>
                <a:latin typeface="Times New Roman"/>
                <a:cs typeface="Times New Roman"/>
                <a:sym typeface="Helvetica Neue"/>
              </a:rPr>
              <a:t>An information system combines information technology,  people, and data to support business requirements.</a:t>
            </a:r>
            <a:endParaRPr sz="2600" dirty="0">
              <a:solidFill>
                <a:schemeClr val="tx1"/>
              </a:solidFill>
              <a:latin typeface="Times New Roman"/>
              <a:cs typeface="Times New Roman"/>
              <a:sym typeface="Helvetica Neue"/>
            </a:endParaRPr>
          </a:p>
          <a:p>
            <a:pPr marL="299085" marR="5715" lvl="0" indent="-287019" algn="just" rtl="0">
              <a:lnSpc>
                <a:spcPct val="80000"/>
              </a:lnSpc>
              <a:spcBef>
                <a:spcPts val="1245"/>
              </a:spcBef>
              <a:spcAft>
                <a:spcPts val="0"/>
              </a:spcAft>
              <a:buClr>
                <a:srgbClr val="D9B146"/>
              </a:buClr>
              <a:buSzPts val="2950"/>
              <a:buFont typeface="Arial"/>
              <a:buChar char="•"/>
            </a:pPr>
            <a:r>
              <a:rPr lang="en-US" sz="2600" b="1" dirty="0">
                <a:solidFill>
                  <a:srgbClr val="FF0000"/>
                </a:solidFill>
                <a:latin typeface="Times New Roman"/>
                <a:cs typeface="Times New Roman"/>
                <a:sym typeface="Helvetica Neue"/>
              </a:rPr>
              <a:t>Systems Analysis: </a:t>
            </a:r>
            <a:r>
              <a:rPr lang="en-US" sz="2600" dirty="0">
                <a:solidFill>
                  <a:schemeClr val="tx1"/>
                </a:solidFill>
                <a:latin typeface="Times New Roman"/>
                <a:cs typeface="Times New Roman"/>
                <a:sym typeface="Helvetica Neue"/>
              </a:rPr>
              <a:t>understanding and specifying in detail  what an information system should do</a:t>
            </a:r>
            <a:endParaRPr sz="2600" dirty="0">
              <a:solidFill>
                <a:schemeClr val="tx1"/>
              </a:solidFill>
              <a:latin typeface="Times New Roman"/>
              <a:cs typeface="Times New Roman"/>
              <a:sym typeface="Helvetica Neue"/>
            </a:endParaRPr>
          </a:p>
          <a:p>
            <a:pPr marL="299085" marR="6985" lvl="0" indent="-287019" algn="just" rtl="0">
              <a:lnSpc>
                <a:spcPct val="80000"/>
              </a:lnSpc>
              <a:spcBef>
                <a:spcPts val="1225"/>
              </a:spcBef>
              <a:spcAft>
                <a:spcPts val="0"/>
              </a:spcAft>
              <a:buClr>
                <a:srgbClr val="D9B146"/>
              </a:buClr>
              <a:buSzPts val="2042"/>
              <a:buFont typeface="Arial"/>
              <a:buChar char="•"/>
            </a:pPr>
            <a:r>
              <a:rPr lang="en-US" sz="2600" dirty="0">
                <a:solidFill>
                  <a:schemeClr val="tx1"/>
                </a:solidFill>
                <a:latin typeface="Times New Roman"/>
                <a:cs typeface="Times New Roman"/>
                <a:sym typeface="Helvetica Neue"/>
              </a:rPr>
              <a:t>System Design: specifying in detail how the parts of an  information system should be implemented</a:t>
            </a:r>
            <a:endParaRPr sz="2600" dirty="0">
              <a:solidFill>
                <a:schemeClr val="tx1"/>
              </a:solidFill>
              <a:latin typeface="Times New Roman"/>
              <a:cs typeface="Times New Roman"/>
              <a:sym typeface="Helvetica Neue"/>
            </a:endParaRPr>
          </a:p>
          <a:p>
            <a:pPr marL="299085" marR="6350" lvl="0" indent="-287019" algn="just" rtl="0">
              <a:lnSpc>
                <a:spcPct val="96153"/>
              </a:lnSpc>
              <a:spcBef>
                <a:spcPts val="1200"/>
              </a:spcBef>
              <a:spcAft>
                <a:spcPts val="0"/>
              </a:spcAft>
              <a:buClr>
                <a:srgbClr val="D9B146"/>
              </a:buClr>
              <a:buSzPts val="2950"/>
              <a:buFont typeface="Arial"/>
              <a:buChar char="•"/>
            </a:pPr>
            <a:r>
              <a:rPr lang="en-US" sz="2600" b="1" dirty="0">
                <a:solidFill>
                  <a:srgbClr val="FF0000"/>
                </a:solidFill>
                <a:latin typeface="Times New Roman"/>
                <a:cs typeface="Times New Roman"/>
                <a:sym typeface="Helvetica Neue"/>
              </a:rPr>
              <a:t>Definition of SAD: </a:t>
            </a:r>
            <a:r>
              <a:rPr lang="en-US" sz="2600" i="1" dirty="0">
                <a:solidFill>
                  <a:schemeClr val="tx1"/>
                </a:solidFill>
                <a:latin typeface="Times New Roman"/>
                <a:cs typeface="Times New Roman"/>
                <a:sym typeface="Helvetica Neue"/>
              </a:rPr>
              <a:t>The complex organizational process  whereby computer-based information systems are developed  and maintained.</a:t>
            </a:r>
            <a:endParaRPr sz="2600" i="1" dirty="0">
              <a:solidFill>
                <a:schemeClr val="tx1"/>
              </a:solidFill>
              <a:latin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6" y="183729"/>
            <a:ext cx="8525813" cy="1046440"/>
          </a:xfrm>
        </p:spPr>
        <p:txBody>
          <a:bodyPr/>
          <a:lstStyle/>
          <a:p>
            <a:r>
              <a:rPr lang="en-US" sz="3200" spc="-5" dirty="0">
                <a:latin typeface="Times New Roman" panose="02020603050405020304" pitchFamily="18" charset="0"/>
                <a:cs typeface="Times New Roman" panose="02020603050405020304" pitchFamily="18" charset="0"/>
              </a:rPr>
              <a:t>WORK BREAKDOWN STRUCTURE (WBS)</a:t>
            </a:r>
            <a:r>
              <a:rPr lang="en-US" spc="-5" dirty="0">
                <a:latin typeface="Calibri"/>
                <a:cs typeface="Calibri"/>
              </a:rPr>
              <a:t/>
            </a:r>
            <a:br>
              <a:rPr lang="en-US" spc="-5" dirty="0">
                <a:latin typeface="Calibri"/>
                <a:cs typeface="Calibri"/>
              </a:rPr>
            </a:br>
            <a:endParaRPr lang="en-US" dirty="0"/>
          </a:p>
        </p:txBody>
      </p:sp>
      <p:pic>
        <p:nvPicPr>
          <p:cNvPr id="4" name="object 3"/>
          <p:cNvPicPr/>
          <p:nvPr/>
        </p:nvPicPr>
        <p:blipFill>
          <a:blip r:embed="rId2" cstate="print"/>
          <a:stretch>
            <a:fillRect/>
          </a:stretch>
        </p:blipFill>
        <p:spPr>
          <a:xfrm>
            <a:off x="997898" y="1355609"/>
            <a:ext cx="6746748" cy="3512820"/>
          </a:xfrm>
          <a:prstGeom prst="rect">
            <a:avLst/>
          </a:prstGeom>
        </p:spPr>
      </p:pic>
    </p:spTree>
    <p:extLst>
      <p:ext uri="{BB962C8B-B14F-4D97-AF65-F5344CB8AC3E}">
        <p14:creationId xmlns:p14="http://schemas.microsoft.com/office/powerpoint/2010/main" val="22156324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324" y="0"/>
            <a:ext cx="7159149" cy="492443"/>
          </a:xfrm>
        </p:spPr>
        <p:txBody>
          <a:bodyPr/>
          <a:lstStyle/>
          <a:p>
            <a:r>
              <a:rPr lang="en-US" sz="3200" dirty="0" smtClean="0"/>
              <a:t>Types of Work </a:t>
            </a:r>
            <a:r>
              <a:rPr lang="en-US" sz="3200" dirty="0" err="1" smtClean="0"/>
              <a:t>BreakDown</a:t>
            </a:r>
            <a:r>
              <a:rPr lang="en-US" sz="3200" dirty="0" smtClean="0"/>
              <a:t> Structure</a:t>
            </a:r>
            <a:endParaRPr lang="en-US" sz="3200" dirty="0"/>
          </a:p>
        </p:txBody>
      </p:sp>
      <p:sp>
        <p:nvSpPr>
          <p:cNvPr id="3" name="Text Placeholder 2"/>
          <p:cNvSpPr>
            <a:spLocks noGrp="1"/>
          </p:cNvSpPr>
          <p:nvPr>
            <p:ph type="body" idx="1"/>
          </p:nvPr>
        </p:nvSpPr>
        <p:spPr>
          <a:xfrm>
            <a:off x="707542" y="1080655"/>
            <a:ext cx="7729855" cy="7997587"/>
          </a:xfrm>
        </p:spPr>
        <p:txBody>
          <a:bodyPr/>
          <a:lstStyle/>
          <a:p>
            <a:pPr marL="800100" lvl="1"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Activity-based approach</a:t>
            </a:r>
          </a:p>
          <a:p>
            <a:pPr marL="800100" lvl="1"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Product-based approach</a:t>
            </a:r>
          </a:p>
          <a:p>
            <a:pPr marL="800100" lvl="1"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Hybrid approach </a:t>
            </a:r>
            <a:endParaRPr lang="en-US" b="1"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itchFamily="34" charset="0"/>
              <a:buChar char="•"/>
            </a:pPr>
            <a:r>
              <a:rPr lang="en-US" sz="1800" dirty="0">
                <a:latin typeface="Times New Roman" panose="02020603050405020304" pitchFamily="18" charset="0"/>
                <a:cs typeface="Times New Roman" panose="02020603050405020304" pitchFamily="18" charset="0"/>
              </a:rPr>
              <a:t>In the activity-based approach, all the activities are listed and created for the </a:t>
            </a:r>
            <a:r>
              <a:rPr lang="en-US" sz="1800" dirty="0" smtClean="0">
                <a:latin typeface="Times New Roman" panose="02020603050405020304" pitchFamily="18" charset="0"/>
                <a:cs typeface="Times New Roman" panose="02020603050405020304" pitchFamily="18" charset="0"/>
              </a:rPr>
              <a:t>project.</a:t>
            </a:r>
          </a:p>
          <a:p>
            <a:pPr marL="285750" indent="-285750" algn="just">
              <a:lnSpc>
                <a:spcPct val="150000"/>
              </a:lnSpc>
              <a:buFont typeface="Arial"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product-based approach produces a product breakdown structure along with a product flow </a:t>
            </a:r>
            <a:r>
              <a:rPr lang="en-US" sz="1800" dirty="0" smtClean="0">
                <a:latin typeface="Times New Roman" panose="02020603050405020304" pitchFamily="18" charset="0"/>
                <a:cs typeface="Times New Roman" panose="02020603050405020304" pitchFamily="18" charset="0"/>
              </a:rPr>
              <a:t>diagram. A </a:t>
            </a:r>
            <a:r>
              <a:rPr lang="en-US" sz="1800" dirty="0">
                <a:latin typeface="Times New Roman" panose="02020603050405020304" pitchFamily="18" charset="0"/>
                <a:cs typeface="Times New Roman" panose="02020603050405020304" pitchFamily="18" charset="0"/>
              </a:rPr>
              <a:t>product based structure is very much similar to the work breakdown structure which includes dividing a complex and big scale product into its sub set products until simple, manageable, independent and smaller products are obtained at the leaf level. </a:t>
            </a:r>
          </a:p>
          <a:p>
            <a:pPr marL="285750" indent="-285750" algn="just">
              <a:lnSpc>
                <a:spcPct val="150000"/>
              </a:lnSpc>
              <a:buFont typeface="Arial" pitchFamily="34" charset="0"/>
              <a:buChar char="•"/>
            </a:pPr>
            <a:r>
              <a:rPr lang="en-US" sz="1800" dirty="0" smtClean="0">
                <a:latin typeface="Times New Roman" panose="02020603050405020304" pitchFamily="18" charset="0"/>
                <a:cs typeface="Times New Roman" panose="02020603050405020304" pitchFamily="18" charset="0"/>
              </a:rPr>
              <a:t>WBS </a:t>
            </a:r>
            <a:r>
              <a:rPr lang="en-US" sz="1800" dirty="0">
                <a:latin typeface="Times New Roman" panose="02020603050405020304" pitchFamily="18" charset="0"/>
                <a:cs typeface="Times New Roman" panose="02020603050405020304" pitchFamily="18" charset="0"/>
              </a:rPr>
              <a:t>deals with list of final deliverables whereas PBS deals in producing the products using the product flow </a:t>
            </a:r>
            <a:r>
              <a:rPr lang="en-US" sz="1800" dirty="0" smtClean="0">
                <a:latin typeface="Times New Roman" panose="02020603050405020304" pitchFamily="18" charset="0"/>
                <a:cs typeface="Times New Roman" panose="02020603050405020304" pitchFamily="18" charset="0"/>
              </a:rPr>
              <a:t>diagram. </a:t>
            </a:r>
            <a:r>
              <a:rPr lang="en-US" sz="1800" b="1" dirty="0" smtClean="0">
                <a:latin typeface="Times New Roman" panose="02020603050405020304" pitchFamily="18" charset="0"/>
                <a:cs typeface="Times New Roman" panose="02020603050405020304" pitchFamily="18" charset="0"/>
              </a:rPr>
              <a:t>Hybrid </a:t>
            </a:r>
            <a:r>
              <a:rPr lang="en-US" sz="1800" b="1" dirty="0">
                <a:latin typeface="Times New Roman" panose="02020603050405020304" pitchFamily="18" charset="0"/>
                <a:cs typeface="Times New Roman" panose="02020603050405020304" pitchFamily="18" charset="0"/>
              </a:rPr>
              <a:t>approach </a:t>
            </a:r>
            <a:r>
              <a:rPr lang="en-US" sz="1800" dirty="0">
                <a:latin typeface="Times New Roman" panose="02020603050405020304" pitchFamily="18" charset="0"/>
                <a:cs typeface="Times New Roman" panose="02020603050405020304" pitchFamily="18" charset="0"/>
              </a:rPr>
              <a:t>combines both the activity-based and product-based approach to structure both activities and products.</a:t>
            </a:r>
          </a:p>
          <a:p>
            <a:pPr marL="457200" lvl="1" indent="0" algn="just">
              <a:lnSpc>
                <a:spcPct val="150000"/>
              </a:lnSpc>
            </a:pPr>
            <a:endParaRPr lang="en-US" dirty="0" smtClean="0">
              <a:latin typeface="Times New Roman" panose="02020603050405020304" pitchFamily="18" charset="0"/>
              <a:cs typeface="Times New Roman" panose="02020603050405020304" pitchFamily="18" charset="0"/>
            </a:endParaRPr>
          </a:p>
          <a:p>
            <a:pPr marL="457200" lvl="1" indent="0" algn="just">
              <a:lnSpc>
                <a:spcPct val="150000"/>
              </a:lnSpc>
            </a:pPr>
            <a:endParaRPr lang="en-US" dirty="0">
              <a:latin typeface="Times New Roman" panose="02020603050405020304" pitchFamily="18" charset="0"/>
              <a:cs typeface="Times New Roman" panose="02020603050405020304" pitchFamily="18" charset="0"/>
            </a:endParaRPr>
          </a:p>
          <a:p>
            <a:pPr marL="457200" lvl="1" indent="0" algn="just">
              <a:lnSpc>
                <a:spcPct val="150000"/>
              </a:lnSpc>
            </a:pPr>
            <a:endParaRPr lang="en-US" dirty="0">
              <a:latin typeface="Times New Roman" panose="02020603050405020304" pitchFamily="18" charset="0"/>
              <a:cs typeface="Times New Roman" panose="02020603050405020304" pitchFamily="18" charset="0"/>
            </a:endParaRPr>
          </a:p>
          <a:p>
            <a:pPr marL="457200" lvl="1" indent="0" algn="just">
              <a:lnSpc>
                <a:spcPct val="150000"/>
              </a:lnSpc>
            </a:pPr>
            <a:endParaRPr lang="en-US" dirty="0">
              <a:latin typeface="Times New Roman" panose="02020603050405020304" pitchFamily="18" charset="0"/>
              <a:cs typeface="Times New Roman" panose="02020603050405020304" pitchFamily="18" charset="0"/>
            </a:endParaRPr>
          </a:p>
          <a:p>
            <a:pPr marL="685800" indent="-457200">
              <a:buFont typeface="+mj-lt"/>
              <a:buAutoNum type="arabicPeriod"/>
            </a:pPr>
            <a:endParaRPr lang="en-US" sz="1800" dirty="0"/>
          </a:p>
        </p:txBody>
      </p:sp>
    </p:spTree>
    <p:extLst>
      <p:ext uri="{BB962C8B-B14F-4D97-AF65-F5344CB8AC3E}">
        <p14:creationId xmlns:p14="http://schemas.microsoft.com/office/powerpoint/2010/main" val="15733452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05CE6D1-CDA6-244C-5466-3070A2EEADEA}"/>
              </a:ext>
            </a:extLst>
          </p:cNvPr>
          <p:cNvPicPr>
            <a:picLocks noChangeAspect="1"/>
          </p:cNvPicPr>
          <p:nvPr/>
        </p:nvPicPr>
        <p:blipFill>
          <a:blip r:embed="rId2"/>
          <a:stretch>
            <a:fillRect/>
          </a:stretch>
        </p:blipFill>
        <p:spPr>
          <a:xfrm>
            <a:off x="280877" y="738107"/>
            <a:ext cx="7687465" cy="3881394"/>
          </a:xfrm>
          <a:prstGeom prst="rect">
            <a:avLst/>
          </a:prstGeom>
        </p:spPr>
      </p:pic>
      <p:sp>
        <p:nvSpPr>
          <p:cNvPr id="6" name="TextBox 5"/>
          <p:cNvSpPr txBox="1"/>
          <p:nvPr/>
        </p:nvSpPr>
        <p:spPr>
          <a:xfrm>
            <a:off x="3206338" y="4703334"/>
            <a:ext cx="2588820" cy="523220"/>
          </a:xfrm>
          <a:prstGeom prst="rect">
            <a:avLst/>
          </a:prstGeom>
          <a:noFill/>
        </p:spPr>
        <p:txBody>
          <a:bodyPr wrap="square" rtlCol="0">
            <a:spAutoFit/>
          </a:bodyPr>
          <a:lstStyle/>
          <a:p>
            <a:r>
              <a:rPr lang="en-US" dirty="0"/>
              <a:t>Activity Based approach</a:t>
            </a:r>
          </a:p>
          <a:p>
            <a:endParaRPr lang="en-US" dirty="0"/>
          </a:p>
        </p:txBody>
      </p:sp>
    </p:spTree>
    <p:extLst>
      <p:ext uri="{BB962C8B-B14F-4D97-AF65-F5344CB8AC3E}">
        <p14:creationId xmlns:p14="http://schemas.microsoft.com/office/powerpoint/2010/main" val="3869917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38664"/>
          </a:xfrm>
        </p:spPr>
        <p:txBody>
          <a:bodyPr/>
          <a:lstStyle/>
          <a:p>
            <a:pPr marL="228600" algn="just">
              <a:lnSpc>
                <a:spcPct val="150000"/>
              </a:lnSpc>
              <a:buSzPct val="100000"/>
            </a:pPr>
            <a:r>
              <a:rPr lang="en-US" sz="3200" b="0" spc="-80" dirty="0">
                <a:uFill>
                  <a:solidFill>
                    <a:srgbClr val="000000"/>
                  </a:solidFill>
                </a:uFill>
              </a:rPr>
              <a:t>S</a:t>
            </a:r>
            <a:r>
              <a:rPr lang="en-US" sz="3200" b="0" spc="-90" dirty="0">
                <a:uFill>
                  <a:solidFill>
                    <a:srgbClr val="000000"/>
                  </a:solidFill>
                </a:uFill>
              </a:rPr>
              <a:t>C</a:t>
            </a:r>
            <a:r>
              <a:rPr lang="en-US" sz="3200" b="0" spc="-110" dirty="0">
                <a:uFill>
                  <a:solidFill>
                    <a:srgbClr val="000000"/>
                  </a:solidFill>
                </a:uFill>
              </a:rPr>
              <a:t>H</a:t>
            </a:r>
            <a:r>
              <a:rPr lang="en-US" sz="3200" b="0" spc="-95" dirty="0">
                <a:uFill>
                  <a:solidFill>
                    <a:srgbClr val="000000"/>
                  </a:solidFill>
                </a:uFill>
              </a:rPr>
              <a:t>E</a:t>
            </a:r>
            <a:r>
              <a:rPr lang="en-US" sz="3200" b="0" spc="-100" dirty="0">
                <a:uFill>
                  <a:solidFill>
                    <a:srgbClr val="000000"/>
                  </a:solidFill>
                </a:uFill>
              </a:rPr>
              <a:t>D</a:t>
            </a:r>
            <a:r>
              <a:rPr lang="en-US" sz="3200" b="0" spc="-114" dirty="0">
                <a:uFill>
                  <a:solidFill>
                    <a:srgbClr val="000000"/>
                  </a:solidFill>
                </a:uFill>
              </a:rPr>
              <a:t>U</a:t>
            </a:r>
            <a:r>
              <a:rPr lang="en-US" sz="3200" b="0" spc="-85" dirty="0">
                <a:uFill>
                  <a:solidFill>
                    <a:srgbClr val="000000"/>
                  </a:solidFill>
                </a:uFill>
              </a:rPr>
              <a:t>LI</a:t>
            </a:r>
            <a:r>
              <a:rPr lang="en-US" sz="3200" b="0" spc="-114" dirty="0">
                <a:uFill>
                  <a:solidFill>
                    <a:srgbClr val="000000"/>
                  </a:solidFill>
                </a:uFill>
              </a:rPr>
              <a:t>N</a:t>
            </a:r>
            <a:r>
              <a:rPr lang="en-US" sz="3200" b="0" dirty="0">
                <a:uFill>
                  <a:solidFill>
                    <a:srgbClr val="000000"/>
                  </a:solidFill>
                </a:uFill>
              </a:rPr>
              <a:t>G</a:t>
            </a:r>
            <a:r>
              <a:rPr lang="en-US" sz="3200" b="0" spc="-225" dirty="0">
                <a:uFill>
                  <a:solidFill>
                    <a:srgbClr val="000000"/>
                  </a:solidFill>
                </a:uFill>
              </a:rPr>
              <a:t> T</a:t>
            </a:r>
            <a:r>
              <a:rPr lang="en-US" sz="3200" b="0" spc="-95" dirty="0">
                <a:uFill>
                  <a:solidFill>
                    <a:srgbClr val="000000"/>
                  </a:solidFill>
                </a:uFill>
              </a:rPr>
              <a:t>OO</a:t>
            </a:r>
            <a:r>
              <a:rPr lang="en-US" sz="3200" b="0" spc="-85" dirty="0">
                <a:uFill>
                  <a:solidFill>
                    <a:srgbClr val="000000"/>
                  </a:solidFill>
                </a:uFill>
              </a:rPr>
              <a:t>L</a:t>
            </a:r>
            <a:r>
              <a:rPr lang="en-US" sz="3200" b="0" dirty="0">
                <a:uFill>
                  <a:solidFill>
                    <a:srgbClr val="000000"/>
                  </a:solidFill>
                </a:uFill>
              </a:rPr>
              <a:t>S</a:t>
            </a:r>
            <a:r>
              <a:rPr lang="en-US" sz="3200" b="0" spc="-200" dirty="0">
                <a:uFill>
                  <a:solidFill>
                    <a:srgbClr val="000000"/>
                  </a:solidFill>
                </a:uFill>
              </a:rPr>
              <a:t> </a:t>
            </a:r>
            <a:r>
              <a:rPr lang="en-US" sz="3200" b="0" spc="-95" dirty="0">
                <a:uFill>
                  <a:solidFill>
                    <a:srgbClr val="000000"/>
                  </a:solidFill>
                </a:uFill>
              </a:rPr>
              <a:t>O</a:t>
            </a:r>
            <a:r>
              <a:rPr lang="en-US" sz="3200" b="0" dirty="0">
                <a:uFill>
                  <a:solidFill>
                    <a:srgbClr val="000000"/>
                  </a:solidFill>
                </a:uFill>
              </a:rPr>
              <a:t>R</a:t>
            </a:r>
            <a:r>
              <a:rPr lang="en-US" sz="3200" b="0" spc="-175" dirty="0">
                <a:uFill>
                  <a:solidFill>
                    <a:srgbClr val="000000"/>
                  </a:solidFill>
                </a:uFill>
              </a:rPr>
              <a:t> </a:t>
            </a:r>
            <a:r>
              <a:rPr lang="en-US" sz="3200" b="0" spc="-80" dirty="0">
                <a:uFill>
                  <a:solidFill>
                    <a:srgbClr val="000000"/>
                  </a:solidFill>
                </a:uFill>
              </a:rPr>
              <a:t>T</a:t>
            </a:r>
            <a:r>
              <a:rPr lang="en-US" sz="3200" b="0" spc="-130" dirty="0">
                <a:uFill>
                  <a:solidFill>
                    <a:srgbClr val="000000"/>
                  </a:solidFill>
                </a:uFill>
              </a:rPr>
              <a:t>E</a:t>
            </a:r>
            <a:r>
              <a:rPr lang="en-US" sz="3200" b="0" spc="-100" dirty="0">
                <a:uFill>
                  <a:solidFill>
                    <a:srgbClr val="000000"/>
                  </a:solidFill>
                </a:uFill>
              </a:rPr>
              <a:t>C</a:t>
            </a:r>
            <a:r>
              <a:rPr lang="en-US" sz="3200" b="0" spc="-120" dirty="0">
                <a:uFill>
                  <a:solidFill>
                    <a:srgbClr val="000000"/>
                  </a:solidFill>
                </a:uFill>
              </a:rPr>
              <a:t>H</a:t>
            </a:r>
            <a:r>
              <a:rPr lang="en-US" sz="3200" b="0" spc="-114" dirty="0">
                <a:uFill>
                  <a:solidFill>
                    <a:srgbClr val="000000"/>
                  </a:solidFill>
                </a:uFill>
              </a:rPr>
              <a:t>N</a:t>
            </a:r>
            <a:r>
              <a:rPr lang="en-US" sz="3200" b="0" spc="-70" dirty="0">
                <a:uFill>
                  <a:solidFill>
                    <a:srgbClr val="000000"/>
                  </a:solidFill>
                </a:uFill>
              </a:rPr>
              <a:t>I</a:t>
            </a:r>
            <a:r>
              <a:rPr lang="en-US" sz="3200" b="0" spc="-120" dirty="0">
                <a:uFill>
                  <a:solidFill>
                    <a:srgbClr val="000000"/>
                  </a:solidFill>
                </a:uFill>
              </a:rPr>
              <a:t>Q</a:t>
            </a:r>
            <a:r>
              <a:rPr lang="en-US" sz="3200" b="0" spc="-100" dirty="0">
                <a:uFill>
                  <a:solidFill>
                    <a:srgbClr val="000000"/>
                  </a:solidFill>
                </a:uFill>
              </a:rPr>
              <a:t>U</a:t>
            </a:r>
            <a:r>
              <a:rPr lang="en-US" sz="3200" b="0" spc="-140" dirty="0">
                <a:uFill>
                  <a:solidFill>
                    <a:srgbClr val="000000"/>
                  </a:solidFill>
                </a:uFill>
              </a:rPr>
              <a:t>E</a:t>
            </a:r>
            <a:r>
              <a:rPr lang="en-US" sz="3200" b="0" dirty="0">
                <a:uFill>
                  <a:solidFill>
                    <a:srgbClr val="000000"/>
                  </a:solidFill>
                </a:uFill>
              </a:rPr>
              <a:t>S</a:t>
            </a:r>
            <a:endParaRPr lang="en-US" sz="32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19410" y="1322273"/>
            <a:ext cx="8706117" cy="1544012"/>
          </a:xfrm>
        </p:spPr>
        <p:txBody>
          <a:bodyPr/>
          <a:lstStyle/>
          <a:p>
            <a:pPr marL="12700">
              <a:spcBef>
                <a:spcPts val="1165"/>
              </a:spcBef>
            </a:pPr>
            <a:r>
              <a:rPr lang="en-US" spc="-50" dirty="0" smtClean="0">
                <a:latin typeface="Times New Roman" panose="02020603050405020304" pitchFamily="18" charset="0"/>
                <a:cs typeface="Times New Roman" panose="02020603050405020304" pitchFamily="18" charset="0"/>
              </a:rPr>
              <a:t>MOST</a:t>
            </a:r>
            <a:r>
              <a:rPr lang="en-US" spc="10" dirty="0" smtClean="0">
                <a:latin typeface="Times New Roman" panose="02020603050405020304" pitchFamily="18" charset="0"/>
                <a:cs typeface="Times New Roman" panose="02020603050405020304" pitchFamily="18" charset="0"/>
              </a:rPr>
              <a:t> </a:t>
            </a:r>
            <a:r>
              <a:rPr lang="en-US" spc="-40" dirty="0">
                <a:latin typeface="Times New Roman" panose="02020603050405020304" pitchFamily="18" charset="0"/>
                <a:cs typeface="Times New Roman" panose="02020603050405020304" pitchFamily="18" charset="0"/>
              </a:rPr>
              <a:t>COMMONLY</a:t>
            </a:r>
            <a:r>
              <a:rPr lang="en-US" spc="3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USED</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METHODS</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ARE:</a:t>
            </a:r>
            <a:endParaRPr lang="en-US" dirty="0">
              <a:latin typeface="Times New Roman" panose="02020603050405020304" pitchFamily="18" charset="0"/>
              <a:cs typeface="Times New Roman" panose="02020603050405020304" pitchFamily="18" charset="0"/>
            </a:endParaRPr>
          </a:p>
          <a:p>
            <a:pPr marL="469265" indent="-457200">
              <a:spcBef>
                <a:spcPts val="1065"/>
              </a:spcBef>
              <a:buClr>
                <a:srgbClr val="E38312"/>
              </a:buClr>
              <a:buAutoNum type="arabicPeriod"/>
              <a:tabLst>
                <a:tab pos="469265" algn="l"/>
                <a:tab pos="469900" algn="l"/>
              </a:tabLst>
            </a:pPr>
            <a:r>
              <a:rPr lang="en-US" b="1" spc="-5" dirty="0">
                <a:latin typeface="Times New Roman" panose="02020603050405020304" pitchFamily="18" charset="0"/>
                <a:cs typeface="Times New Roman" panose="02020603050405020304" pitchFamily="18" charset="0"/>
              </a:rPr>
              <a:t>GANTT</a:t>
            </a:r>
            <a:r>
              <a:rPr lang="en-US" b="1" spc="10" dirty="0">
                <a:latin typeface="Times New Roman" panose="02020603050405020304" pitchFamily="18" charset="0"/>
                <a:cs typeface="Times New Roman" panose="02020603050405020304" pitchFamily="18" charset="0"/>
              </a:rPr>
              <a:t> </a:t>
            </a:r>
            <a:r>
              <a:rPr lang="en-US" b="1" spc="-15" dirty="0">
                <a:latin typeface="Times New Roman" panose="02020603050405020304" pitchFamily="18" charset="0"/>
                <a:cs typeface="Times New Roman" panose="02020603050405020304" pitchFamily="18" charset="0"/>
              </a:rPr>
              <a:t>CHART</a:t>
            </a:r>
            <a:endParaRPr lang="en-US" dirty="0">
              <a:latin typeface="Times New Roman" panose="02020603050405020304" pitchFamily="18" charset="0"/>
              <a:cs typeface="Times New Roman" panose="02020603050405020304" pitchFamily="18" charset="0"/>
            </a:endParaRPr>
          </a:p>
          <a:p>
            <a:pPr marL="469265" indent="-457200">
              <a:spcBef>
                <a:spcPts val="1070"/>
              </a:spcBef>
              <a:buClr>
                <a:srgbClr val="E38312"/>
              </a:buClr>
              <a:buAutoNum type="arabicPeriod"/>
              <a:tabLst>
                <a:tab pos="469265" algn="l"/>
                <a:tab pos="469900" algn="l"/>
              </a:tabLst>
            </a:pPr>
            <a:r>
              <a:rPr lang="en-US" b="1" spc="-15" dirty="0">
                <a:latin typeface="Times New Roman" panose="02020603050405020304" pitchFamily="18" charset="0"/>
                <a:cs typeface="Times New Roman" panose="02020603050405020304" pitchFamily="18" charset="0"/>
              </a:rPr>
              <a:t>NETWORK</a:t>
            </a:r>
            <a:r>
              <a:rPr lang="en-US" b="1" spc="10" dirty="0">
                <a:latin typeface="Times New Roman" panose="02020603050405020304" pitchFamily="18" charset="0"/>
                <a:cs typeface="Times New Roman" panose="02020603050405020304" pitchFamily="18" charset="0"/>
              </a:rPr>
              <a:t> </a:t>
            </a:r>
            <a:r>
              <a:rPr lang="en-US" b="1" spc="-20" dirty="0">
                <a:latin typeface="Times New Roman" panose="02020603050405020304" pitchFamily="18" charset="0"/>
                <a:cs typeface="Times New Roman" panose="02020603050405020304" pitchFamily="18" charset="0"/>
              </a:rPr>
              <a:t>DIAGRAMS(PERT/CPM)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70271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41008"/>
          </a:xfrm>
        </p:spPr>
        <p:txBody>
          <a:bodyPr/>
          <a:lstStyle/>
          <a:p>
            <a:pPr algn="ctr"/>
            <a:r>
              <a:rPr lang="en-US" dirty="0"/>
              <a:t>Gantt Chart</a:t>
            </a:r>
            <a:br>
              <a:rPr lang="en-US" dirty="0"/>
            </a:br>
            <a:endParaRPr lang="en-US" dirty="0"/>
          </a:p>
        </p:txBody>
      </p:sp>
      <p:sp>
        <p:nvSpPr>
          <p:cNvPr id="3" name="Text Placeholder 2"/>
          <p:cNvSpPr>
            <a:spLocks noGrp="1"/>
          </p:cNvSpPr>
          <p:nvPr>
            <p:ph type="body" idx="1"/>
          </p:nvPr>
        </p:nvSpPr>
        <p:spPr>
          <a:xfrm>
            <a:off x="219410" y="1322273"/>
            <a:ext cx="8706117" cy="3877985"/>
          </a:xfrm>
        </p:spPr>
        <p:txBody>
          <a:bodyPr/>
          <a:lstStyle/>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Gantt chart, commonly used in project management, is one of the most popular and useful ways of showing activities (tasks or events) displayed against time. </a:t>
            </a:r>
          </a:p>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On the left of the chart is a list of the activities and along the top is a suitable time scale. Each activity is represented by a bar; the position and length of the bar reflects the start date, duration and end date of the activity.</a:t>
            </a:r>
          </a:p>
        </p:txBody>
      </p:sp>
    </p:spTree>
    <p:extLst>
      <p:ext uri="{BB962C8B-B14F-4D97-AF65-F5344CB8AC3E}">
        <p14:creationId xmlns:p14="http://schemas.microsoft.com/office/powerpoint/2010/main" val="1759850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41008"/>
          </a:xfrm>
        </p:spPr>
        <p:txBody>
          <a:bodyPr/>
          <a:lstStyle/>
          <a:p>
            <a:pPr algn="ctr"/>
            <a:r>
              <a:rPr lang="en-US" dirty="0"/>
              <a:t>Gantt Chart</a:t>
            </a:r>
            <a:br>
              <a:rPr lang="en-US" dirty="0"/>
            </a:br>
            <a:endParaRPr lang="en-US" dirty="0"/>
          </a:p>
        </p:txBody>
      </p:sp>
      <p:sp>
        <p:nvSpPr>
          <p:cNvPr id="3" name="Text Placeholder 2"/>
          <p:cNvSpPr>
            <a:spLocks noGrp="1"/>
          </p:cNvSpPr>
          <p:nvPr>
            <p:ph type="body" idx="1"/>
          </p:nvPr>
        </p:nvSpPr>
        <p:spPr>
          <a:xfrm>
            <a:off x="219410" y="831160"/>
            <a:ext cx="8706117" cy="4570482"/>
          </a:xfrm>
        </p:spPr>
        <p:txBody>
          <a:bodyPr/>
          <a:lstStyle/>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Gantt charts are used as a tool to monitor and control the project progress.  Developed in 1918 by H.L. Gantt</a:t>
            </a:r>
          </a:p>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Gantt chart is a graphical presentation that displays activities as follows:</a:t>
            </a:r>
          </a:p>
          <a:p>
            <a:pPr marL="1028700" lvl="1" indent="-342900" algn="just">
              <a:lnSpc>
                <a:spcPct val="150000"/>
              </a:lnSpc>
              <a:buSzPct val="100000"/>
              <a:buFont typeface="Arial" panose="020B0604020202020204" pitchFamily="34" charset="0"/>
              <a:buChar char="•"/>
              <a:tabLst>
                <a:tab pos="305435" algn="l"/>
                <a:tab pos="5651500" algn="l"/>
              </a:tabLst>
            </a:pPr>
            <a:r>
              <a:rPr lang="en-US" dirty="0">
                <a:solidFill>
                  <a:schemeClr val="tx1"/>
                </a:solidFill>
                <a:latin typeface="Times New Roman" panose="02020603050405020304" pitchFamily="18" charset="0"/>
                <a:cs typeface="Times New Roman" panose="02020603050405020304" pitchFamily="18" charset="0"/>
              </a:rPr>
              <a:t>Time is measured on the horizontal axis. A horizontal bar is drawn proportionately to an  activity’ s expected completion time.</a:t>
            </a:r>
          </a:p>
          <a:p>
            <a:pPr marL="1028700" lvl="1" indent="-342900" algn="just">
              <a:lnSpc>
                <a:spcPct val="150000"/>
              </a:lnSpc>
              <a:buSzPct val="100000"/>
              <a:buFont typeface="Arial" panose="020B0604020202020204" pitchFamily="34" charset="0"/>
              <a:buChar char="•"/>
              <a:tabLst>
                <a:tab pos="305435" algn="l"/>
              </a:tabLst>
            </a:pPr>
            <a:r>
              <a:rPr lang="en-US" dirty="0">
                <a:solidFill>
                  <a:schemeClr val="tx1"/>
                </a:solidFill>
                <a:latin typeface="Times New Roman" panose="02020603050405020304" pitchFamily="18" charset="0"/>
                <a:cs typeface="Times New Roman" panose="02020603050405020304" pitchFamily="18" charset="0"/>
              </a:rPr>
              <a:t>Each activity is listed on the vertical axis.</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In an earliest time Gantt chart each bar begins and ends at the earliest  start finish the activity can take place.</a:t>
            </a:r>
          </a:p>
        </p:txBody>
      </p:sp>
    </p:spTree>
    <p:extLst>
      <p:ext uri="{BB962C8B-B14F-4D97-AF65-F5344CB8AC3E}">
        <p14:creationId xmlns:p14="http://schemas.microsoft.com/office/powerpoint/2010/main" val="61304554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553998"/>
          </a:xfrm>
        </p:spPr>
        <p:txBody>
          <a:bodyPr/>
          <a:lstStyle/>
          <a:p>
            <a:pPr algn="ctr"/>
            <a:r>
              <a:rPr lang="en-US" spc="-90" dirty="0">
                <a:uFill>
                  <a:solidFill>
                    <a:srgbClr val="000000"/>
                  </a:solidFill>
                </a:uFill>
              </a:rPr>
              <a:t>AP</a:t>
            </a:r>
            <a:r>
              <a:rPr lang="en-US" spc="-100" dirty="0">
                <a:uFill>
                  <a:solidFill>
                    <a:srgbClr val="000000"/>
                  </a:solidFill>
                </a:uFill>
              </a:rPr>
              <a:t>P</a:t>
            </a:r>
            <a:r>
              <a:rPr lang="en-US" spc="-85" dirty="0">
                <a:uFill>
                  <a:solidFill>
                    <a:srgbClr val="000000"/>
                  </a:solidFill>
                </a:uFill>
              </a:rPr>
              <a:t>LI</a:t>
            </a:r>
            <a:r>
              <a:rPr lang="en-US" spc="-100" dirty="0">
                <a:uFill>
                  <a:solidFill>
                    <a:srgbClr val="000000"/>
                  </a:solidFill>
                </a:uFill>
              </a:rPr>
              <a:t>C</a:t>
            </a:r>
            <a:r>
              <a:rPr lang="en-US" spc="-475" dirty="0">
                <a:uFill>
                  <a:solidFill>
                    <a:srgbClr val="000000"/>
                  </a:solidFill>
                </a:uFill>
              </a:rPr>
              <a:t>A</a:t>
            </a:r>
            <a:r>
              <a:rPr lang="en-US" spc="-105" dirty="0">
                <a:uFill>
                  <a:solidFill>
                    <a:srgbClr val="000000"/>
                  </a:solidFill>
                </a:uFill>
              </a:rPr>
              <a:t>T</a:t>
            </a:r>
            <a:r>
              <a:rPr lang="en-US" spc="-70" dirty="0">
                <a:uFill>
                  <a:solidFill>
                    <a:srgbClr val="000000"/>
                  </a:solidFill>
                </a:uFill>
              </a:rPr>
              <a:t>I</a:t>
            </a:r>
            <a:r>
              <a:rPr lang="en-US" spc="-110" dirty="0">
                <a:uFill>
                  <a:solidFill>
                    <a:srgbClr val="000000"/>
                  </a:solidFill>
                </a:uFill>
              </a:rPr>
              <a:t>O</a:t>
            </a:r>
            <a:r>
              <a:rPr lang="en-US" dirty="0">
                <a:uFill>
                  <a:solidFill>
                    <a:srgbClr val="000000"/>
                  </a:solidFill>
                </a:uFill>
              </a:rPr>
              <a:t>N</a:t>
            </a:r>
            <a:r>
              <a:rPr lang="en-US" spc="-229" dirty="0">
                <a:uFill>
                  <a:solidFill>
                    <a:srgbClr val="000000"/>
                  </a:solidFill>
                </a:uFill>
              </a:rPr>
              <a:t> </a:t>
            </a:r>
            <a:r>
              <a:rPr lang="en-US" spc="-95" dirty="0">
                <a:uFill>
                  <a:solidFill>
                    <a:srgbClr val="000000"/>
                  </a:solidFill>
                </a:uFill>
              </a:rPr>
              <a:t>O</a:t>
            </a:r>
            <a:r>
              <a:rPr lang="en-US" dirty="0">
                <a:uFill>
                  <a:solidFill>
                    <a:srgbClr val="000000"/>
                  </a:solidFill>
                </a:uFill>
              </a:rPr>
              <a:t>F</a:t>
            </a:r>
            <a:r>
              <a:rPr lang="en-US" spc="-175" dirty="0">
                <a:uFill>
                  <a:solidFill>
                    <a:srgbClr val="000000"/>
                  </a:solidFill>
                </a:uFill>
              </a:rPr>
              <a:t> </a:t>
            </a:r>
            <a:r>
              <a:rPr lang="en-US" spc="-85" dirty="0">
                <a:uFill>
                  <a:solidFill>
                    <a:srgbClr val="000000"/>
                  </a:solidFill>
                </a:uFill>
              </a:rPr>
              <a:t>G</a:t>
            </a:r>
            <a:r>
              <a:rPr lang="en-US" spc="-105" dirty="0">
                <a:uFill>
                  <a:solidFill>
                    <a:srgbClr val="000000"/>
                  </a:solidFill>
                </a:uFill>
              </a:rPr>
              <a:t>A</a:t>
            </a:r>
            <a:r>
              <a:rPr lang="en-US" spc="-114" dirty="0">
                <a:uFill>
                  <a:solidFill>
                    <a:srgbClr val="000000"/>
                  </a:solidFill>
                </a:uFill>
              </a:rPr>
              <a:t>N</a:t>
            </a:r>
            <a:r>
              <a:rPr lang="en-US" spc="-35" dirty="0">
                <a:uFill>
                  <a:solidFill>
                    <a:srgbClr val="000000"/>
                  </a:solidFill>
                </a:uFill>
              </a:rPr>
              <a:t>T</a:t>
            </a:r>
            <a:r>
              <a:rPr lang="en-US" dirty="0">
                <a:uFill>
                  <a:solidFill>
                    <a:srgbClr val="000000"/>
                  </a:solidFill>
                </a:uFill>
              </a:rPr>
              <a:t>T</a:t>
            </a:r>
            <a:r>
              <a:rPr lang="en-US" spc="-204" dirty="0">
                <a:uFill>
                  <a:solidFill>
                    <a:srgbClr val="000000"/>
                  </a:solidFill>
                </a:uFill>
              </a:rPr>
              <a:t> </a:t>
            </a:r>
            <a:r>
              <a:rPr lang="en-US" spc="-90" dirty="0">
                <a:uFill>
                  <a:solidFill>
                    <a:srgbClr val="000000"/>
                  </a:solidFill>
                </a:uFill>
              </a:rPr>
              <a:t>C</a:t>
            </a:r>
            <a:r>
              <a:rPr lang="en-US" spc="-95" dirty="0">
                <a:uFill>
                  <a:solidFill>
                    <a:srgbClr val="000000"/>
                  </a:solidFill>
                </a:uFill>
              </a:rPr>
              <a:t>H</a:t>
            </a:r>
            <a:r>
              <a:rPr lang="en-US" spc="-90" dirty="0">
                <a:uFill>
                  <a:solidFill>
                    <a:srgbClr val="000000"/>
                  </a:solidFill>
                </a:uFill>
              </a:rPr>
              <a:t>A</a:t>
            </a:r>
            <a:r>
              <a:rPr lang="en-US" spc="-150" dirty="0">
                <a:uFill>
                  <a:solidFill>
                    <a:srgbClr val="000000"/>
                  </a:solidFill>
                </a:uFill>
              </a:rPr>
              <a:t>R</a:t>
            </a:r>
            <a:r>
              <a:rPr lang="en-US" dirty="0">
                <a:uFill>
                  <a:solidFill>
                    <a:srgbClr val="000000"/>
                  </a:solidFill>
                </a:uFill>
              </a:rPr>
              <a:t>T</a:t>
            </a:r>
            <a:endParaRPr lang="en-US" dirty="0"/>
          </a:p>
        </p:txBody>
      </p:sp>
      <p:sp>
        <p:nvSpPr>
          <p:cNvPr id="3" name="Text Placeholder 2"/>
          <p:cNvSpPr>
            <a:spLocks noGrp="1"/>
          </p:cNvSpPr>
          <p:nvPr>
            <p:ph type="body" idx="1"/>
          </p:nvPr>
        </p:nvSpPr>
        <p:spPr>
          <a:xfrm>
            <a:off x="219410" y="831160"/>
            <a:ext cx="8706117" cy="3323987"/>
          </a:xfrm>
        </p:spPr>
        <p:txBody>
          <a:bodyPr/>
          <a:lstStyle/>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Gantt chart can be used as a visual aid for tracking the progress of project  activities.</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Appropriate percentage of a bar is shaded to document the completed work.</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The manager can easily see if the project is progressing on schedule (with  respect to the earliest possible completion times).</a:t>
            </a:r>
          </a:p>
        </p:txBody>
      </p:sp>
    </p:spTree>
    <p:extLst>
      <p:ext uri="{BB962C8B-B14F-4D97-AF65-F5344CB8AC3E}">
        <p14:creationId xmlns:p14="http://schemas.microsoft.com/office/powerpoint/2010/main" val="413015378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523220"/>
          </a:xfrm>
        </p:spPr>
        <p:txBody>
          <a:bodyPr/>
          <a:lstStyle/>
          <a:p>
            <a:pPr algn="ctr"/>
            <a:r>
              <a:rPr lang="en-US" sz="3400" dirty="0"/>
              <a:t>Advantages and disadvantages of  G</a:t>
            </a:r>
            <a:r>
              <a:rPr lang="en-US" sz="3400" dirty="0" smtClean="0"/>
              <a:t>antt </a:t>
            </a:r>
            <a:r>
              <a:rPr lang="en-US" sz="3400" dirty="0"/>
              <a:t>chart</a:t>
            </a:r>
          </a:p>
        </p:txBody>
      </p:sp>
      <p:sp>
        <p:nvSpPr>
          <p:cNvPr id="3" name="Text Placeholder 2"/>
          <p:cNvSpPr>
            <a:spLocks noGrp="1"/>
          </p:cNvSpPr>
          <p:nvPr>
            <p:ph type="body" idx="1"/>
          </p:nvPr>
        </p:nvSpPr>
        <p:spPr>
          <a:xfrm>
            <a:off x="219410" y="831160"/>
            <a:ext cx="8706117" cy="4464812"/>
          </a:xfrm>
        </p:spPr>
        <p:txBody>
          <a:bodyPr/>
          <a:lstStyle/>
          <a:p>
            <a:pPr marL="12700">
              <a:spcBef>
                <a:spcPts val="95"/>
              </a:spcBef>
            </a:pPr>
            <a:r>
              <a:rPr lang="en-US" b="1" u="heavy" spc="-15" dirty="0">
                <a:solidFill>
                  <a:srgbClr val="FF0000"/>
                </a:solidFill>
                <a:uFill>
                  <a:solidFill>
                    <a:srgbClr val="000000"/>
                  </a:solidFill>
                </a:uFill>
                <a:latin typeface="Calibri"/>
                <a:cs typeface="Calibri"/>
              </a:rPr>
              <a:t>Advantages</a:t>
            </a:r>
            <a:r>
              <a:rPr lang="en-US" b="1" spc="-15" dirty="0">
                <a:solidFill>
                  <a:srgbClr val="FF0000"/>
                </a:solidFill>
                <a:latin typeface="Calibri"/>
                <a:cs typeface="Calibri"/>
              </a:rPr>
              <a:t>.</a:t>
            </a:r>
            <a:endParaRPr lang="en-US" b="1" dirty="0">
              <a:solidFill>
                <a:srgbClr val="FF0000"/>
              </a:solidFill>
              <a:latin typeface="Calibri"/>
              <a:cs typeface="Calibri"/>
            </a:endParaRPr>
          </a:p>
          <a:p>
            <a:pPr marL="464185" indent="-342900">
              <a:spcBef>
                <a:spcPts val="75"/>
              </a:spcBef>
              <a:buClr>
                <a:srgbClr val="E38312"/>
              </a:buClr>
              <a:buFont typeface="Arial" panose="020B0604020202020204" pitchFamily="34" charset="0"/>
              <a:buChar char="•"/>
              <a:tabLst>
                <a:tab pos="305435" algn="l"/>
              </a:tabLst>
            </a:pPr>
            <a:r>
              <a:rPr lang="en-US" spc="-30" dirty="0">
                <a:latin typeface="Times New Roman" panose="02020603050405020304" pitchFamily="18" charset="0"/>
                <a:cs typeface="Times New Roman" panose="02020603050405020304" pitchFamily="18" charset="0"/>
              </a:rPr>
              <a:t>Easy</a:t>
            </a:r>
            <a:r>
              <a:rPr lang="en-US" spc="-15" dirty="0">
                <a:latin typeface="Times New Roman" panose="02020603050405020304" pitchFamily="18" charset="0"/>
                <a:cs typeface="Times New Roman" panose="02020603050405020304" pitchFamily="18" charset="0"/>
              </a:rPr>
              <a:t> </a:t>
            </a:r>
            <a:r>
              <a:rPr lang="en-US" spc="-20" dirty="0">
                <a:latin typeface="Times New Roman" panose="02020603050405020304" pitchFamily="18" charset="0"/>
                <a:cs typeface="Times New Roman" panose="02020603050405020304" pitchFamily="18" charset="0"/>
              </a:rPr>
              <a:t>to</a:t>
            </a:r>
            <a:r>
              <a:rPr lang="en-US" spc="-1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construct</a:t>
            </a:r>
            <a:endParaRPr lang="en-US" dirty="0">
              <a:latin typeface="Times New Roman" panose="02020603050405020304" pitchFamily="18" charset="0"/>
              <a:cs typeface="Times New Roman" panose="02020603050405020304" pitchFamily="18" charset="0"/>
            </a:endParaRPr>
          </a:p>
          <a:p>
            <a:pPr marL="464185" indent="-342900">
              <a:spcBef>
                <a:spcPts val="265"/>
              </a:spcBef>
              <a:buClr>
                <a:srgbClr val="E38312"/>
              </a:buClr>
              <a:buFont typeface="Arial" panose="020B0604020202020204" pitchFamily="34" charset="0"/>
              <a:buChar char="•"/>
              <a:tabLst>
                <a:tab pos="305435" algn="l"/>
              </a:tabLst>
            </a:pPr>
            <a:r>
              <a:rPr lang="en-US" spc="-10" dirty="0">
                <a:latin typeface="Times New Roman" panose="02020603050405020304" pitchFamily="18" charset="0"/>
                <a:cs typeface="Times New Roman" panose="02020603050405020304" pitchFamily="18" charset="0"/>
              </a:rPr>
              <a:t>Gives</a:t>
            </a:r>
            <a:r>
              <a:rPr lang="en-US" spc="-1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earliest</a:t>
            </a:r>
            <a:r>
              <a:rPr lang="en-US" spc="-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completion </a:t>
            </a:r>
            <a:r>
              <a:rPr lang="en-US" b="1" spc="-15" dirty="0">
                <a:latin typeface="Times New Roman" panose="02020603050405020304" pitchFamily="18" charset="0"/>
                <a:cs typeface="Times New Roman" panose="02020603050405020304" pitchFamily="18" charset="0"/>
              </a:rPr>
              <a:t>date.</a:t>
            </a:r>
            <a:endParaRPr lang="en-US" dirty="0">
              <a:latin typeface="Times New Roman" panose="02020603050405020304" pitchFamily="18" charset="0"/>
              <a:cs typeface="Times New Roman" panose="02020603050405020304" pitchFamily="18" charset="0"/>
            </a:endParaRPr>
          </a:p>
          <a:p>
            <a:pPr marL="464185" indent="-342900">
              <a:spcBef>
                <a:spcPts val="265"/>
              </a:spcBef>
              <a:buClr>
                <a:srgbClr val="E38312"/>
              </a:buClr>
              <a:buFont typeface="Arial" panose="020B0604020202020204" pitchFamily="34" charset="0"/>
              <a:buChar char="•"/>
              <a:tabLst>
                <a:tab pos="305435" algn="l"/>
                <a:tab pos="7552690" algn="l"/>
              </a:tabLst>
            </a:pPr>
            <a:r>
              <a:rPr lang="en-US" spc="-15" dirty="0">
                <a:latin typeface="Times New Roman" panose="02020603050405020304" pitchFamily="18" charset="0"/>
                <a:cs typeface="Times New Roman" panose="02020603050405020304" pitchFamily="18" charset="0"/>
              </a:rPr>
              <a:t>Provides</a:t>
            </a:r>
            <a:r>
              <a:rPr lang="en-US" spc="3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a:t>
            </a:r>
            <a:r>
              <a:rPr lang="en-US" spc="1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schedule</a:t>
            </a:r>
            <a:r>
              <a:rPr lang="en-US" spc="4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of</a:t>
            </a:r>
            <a:r>
              <a:rPr lang="en-US" spc="2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earliest</a:t>
            </a:r>
            <a:r>
              <a:rPr lang="en-US" b="1" spc="6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possible</a:t>
            </a:r>
            <a:r>
              <a:rPr lang="en-US" b="1" spc="15" dirty="0">
                <a:latin typeface="Times New Roman" panose="02020603050405020304" pitchFamily="18" charset="0"/>
                <a:cs typeface="Times New Roman" panose="02020603050405020304" pitchFamily="18" charset="0"/>
              </a:rPr>
              <a:t> </a:t>
            </a:r>
            <a:r>
              <a:rPr lang="en-US" b="1" spc="-15" dirty="0">
                <a:latin typeface="Times New Roman" panose="02020603050405020304" pitchFamily="18" charset="0"/>
                <a:cs typeface="Times New Roman" panose="02020603050405020304" pitchFamily="18" charset="0"/>
              </a:rPr>
              <a:t>start </a:t>
            </a:r>
            <a:r>
              <a:rPr lang="en-US" spc="-5" dirty="0">
                <a:latin typeface="Times New Roman" panose="02020603050405020304" pitchFamily="18" charset="0"/>
                <a:cs typeface="Times New Roman" panose="02020603050405020304" pitchFamily="18" charset="0"/>
              </a:rPr>
              <a:t>and </a:t>
            </a:r>
            <a:r>
              <a:rPr lang="en-US" b="1" spc="-10" dirty="0">
                <a:latin typeface="Times New Roman" panose="02020603050405020304" pitchFamily="18" charset="0"/>
                <a:cs typeface="Times New Roman" panose="02020603050405020304" pitchFamily="18" charset="0"/>
              </a:rPr>
              <a:t>finish</a:t>
            </a:r>
            <a:r>
              <a:rPr lang="en-US" b="1" spc="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times </a:t>
            </a:r>
            <a:r>
              <a:rPr lang="en-US" spc="-5" dirty="0">
                <a:latin typeface="Times New Roman" panose="02020603050405020304" pitchFamily="18" charset="0"/>
                <a:cs typeface="Times New Roman" panose="02020603050405020304" pitchFamily="18" charset="0"/>
              </a:rPr>
              <a:t>of</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activities.</a:t>
            </a:r>
            <a:endParaRPr lang="en-US" dirty="0">
              <a:latin typeface="Times New Roman" panose="02020603050405020304" pitchFamily="18" charset="0"/>
              <a:cs typeface="Times New Roman" panose="02020603050405020304" pitchFamily="18" charset="0"/>
            </a:endParaRPr>
          </a:p>
          <a:p>
            <a:pPr>
              <a:spcBef>
                <a:spcPts val="10"/>
              </a:spcBef>
              <a:buClr>
                <a:srgbClr val="E38312"/>
              </a:buClr>
              <a:buFont typeface="Calibri"/>
              <a:buChar char="◦"/>
            </a:pPr>
            <a:endParaRPr lang="en-US" sz="3200" dirty="0">
              <a:latin typeface="Times New Roman" panose="02020603050405020304" pitchFamily="18" charset="0"/>
              <a:cs typeface="Times New Roman" panose="02020603050405020304" pitchFamily="18" charset="0"/>
            </a:endParaRPr>
          </a:p>
          <a:p>
            <a:pPr marL="12700">
              <a:spcBef>
                <a:spcPts val="5"/>
              </a:spcBef>
            </a:pPr>
            <a:r>
              <a:rPr lang="en-US" b="1" u="heavy" spc="-15" dirty="0">
                <a:solidFill>
                  <a:srgbClr val="FF0000"/>
                </a:solidFill>
                <a:uFill>
                  <a:solidFill>
                    <a:srgbClr val="000000"/>
                  </a:solidFill>
                </a:uFill>
                <a:latin typeface="Times New Roman" panose="02020603050405020304" pitchFamily="18" charset="0"/>
                <a:cs typeface="Times New Roman" panose="02020603050405020304" pitchFamily="18" charset="0"/>
              </a:rPr>
              <a:t>Disadvantages</a:t>
            </a:r>
            <a:endParaRPr lang="en-US" b="1" dirty="0">
              <a:solidFill>
                <a:srgbClr val="FF0000"/>
              </a:solidFill>
              <a:latin typeface="Times New Roman" panose="02020603050405020304" pitchFamily="18" charset="0"/>
              <a:cs typeface="Times New Roman" panose="02020603050405020304" pitchFamily="18" charset="0"/>
            </a:endParaRPr>
          </a:p>
          <a:p>
            <a:pPr marL="464185" indent="-342900">
              <a:spcBef>
                <a:spcPts val="60"/>
              </a:spcBef>
              <a:buClr>
                <a:srgbClr val="E38312"/>
              </a:buClr>
              <a:buFont typeface="Arial" panose="020B0604020202020204" pitchFamily="34" charset="0"/>
              <a:buChar char="•"/>
              <a:tabLst>
                <a:tab pos="305435" algn="l"/>
              </a:tabLst>
            </a:pPr>
            <a:r>
              <a:rPr lang="en-US" spc="-10" dirty="0">
                <a:latin typeface="Times New Roman" panose="02020603050405020304" pitchFamily="18" charset="0"/>
                <a:cs typeface="Times New Roman" panose="02020603050405020304" pitchFamily="18" charset="0"/>
              </a:rPr>
              <a:t>Gives</a:t>
            </a:r>
            <a:r>
              <a:rPr lang="en-US" spc="-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only</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one </a:t>
            </a:r>
            <a:r>
              <a:rPr lang="en-US" b="1" spc="-5" dirty="0">
                <a:latin typeface="Times New Roman" panose="02020603050405020304" pitchFamily="18" charset="0"/>
                <a:cs typeface="Times New Roman" panose="02020603050405020304" pitchFamily="18" charset="0"/>
              </a:rPr>
              <a:t>possible</a:t>
            </a:r>
            <a:r>
              <a:rPr lang="en-US" b="1"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schedule</a:t>
            </a:r>
            <a:r>
              <a:rPr lang="en-US" b="1" spc="2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(earliest).</a:t>
            </a:r>
            <a:endParaRPr lang="en-US" dirty="0">
              <a:latin typeface="Times New Roman" panose="02020603050405020304" pitchFamily="18" charset="0"/>
              <a:cs typeface="Times New Roman" panose="02020603050405020304" pitchFamily="18" charset="0"/>
            </a:endParaRPr>
          </a:p>
          <a:p>
            <a:pPr marL="464185" indent="-342900">
              <a:spcBef>
                <a:spcPts val="265"/>
              </a:spcBef>
              <a:buClr>
                <a:srgbClr val="E38312"/>
              </a:buClr>
              <a:buFont typeface="Arial" panose="020B0604020202020204" pitchFamily="34" charset="0"/>
              <a:buChar char="•"/>
              <a:tabLst>
                <a:tab pos="305435" algn="l"/>
                <a:tab pos="2609850" algn="l"/>
              </a:tabLst>
            </a:pPr>
            <a:r>
              <a:rPr lang="en-US" spc="-10" dirty="0">
                <a:latin typeface="Times New Roman" panose="02020603050405020304" pitchFamily="18" charset="0"/>
                <a:cs typeface="Times New Roman" panose="02020603050405020304" pitchFamily="18" charset="0"/>
              </a:rPr>
              <a:t>Does</a:t>
            </a:r>
            <a:r>
              <a:rPr lang="en-US" spc="1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not</a:t>
            </a:r>
            <a:r>
              <a:rPr lang="en-US" spc="2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show </a:t>
            </a:r>
            <a:r>
              <a:rPr lang="en-US" spc="-5" dirty="0">
                <a:latin typeface="Times New Roman" panose="02020603050405020304" pitchFamily="18" charset="0"/>
                <a:cs typeface="Times New Roman" panose="02020603050405020304" pitchFamily="18" charset="0"/>
              </a:rPr>
              <a:t>whether the</a:t>
            </a:r>
            <a:r>
              <a:rPr lang="en-US" spc="-10" dirty="0">
                <a:latin typeface="Times New Roman" panose="02020603050405020304" pitchFamily="18" charset="0"/>
                <a:cs typeface="Times New Roman" panose="02020603050405020304" pitchFamily="18" charset="0"/>
              </a:rPr>
              <a:t> </a:t>
            </a:r>
            <a:r>
              <a:rPr lang="en-US" spc="-15" dirty="0">
                <a:latin typeface="Times New Roman" panose="02020603050405020304" pitchFamily="18" charset="0"/>
                <a:cs typeface="Times New Roman" panose="02020603050405020304" pitchFamily="18" charset="0"/>
              </a:rPr>
              <a:t>project</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is </a:t>
            </a:r>
            <a:r>
              <a:rPr lang="en-US" spc="-10" dirty="0">
                <a:latin typeface="Times New Roman" panose="02020603050405020304" pitchFamily="18" charset="0"/>
                <a:cs typeface="Times New Roman" panose="02020603050405020304" pitchFamily="18" charset="0"/>
              </a:rPr>
              <a:t>behind</a:t>
            </a:r>
            <a:r>
              <a:rPr lang="en-US" spc="70"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schedule</a:t>
            </a:r>
            <a:r>
              <a:rPr lang="en-US" spc="-5"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464820" marR="5080" indent="-342900">
              <a:lnSpc>
                <a:spcPct val="110000"/>
              </a:lnSpc>
              <a:spcBef>
                <a:spcPts val="420"/>
              </a:spcBef>
              <a:buClr>
                <a:srgbClr val="E38312"/>
              </a:buClr>
              <a:buFont typeface="Arial" panose="020B0604020202020204" pitchFamily="34" charset="0"/>
              <a:buChar char="•"/>
              <a:tabLst>
                <a:tab pos="305435" algn="l"/>
              </a:tabLst>
            </a:pPr>
            <a:r>
              <a:rPr lang="en-US" spc="-10" dirty="0">
                <a:latin typeface="Times New Roman" panose="02020603050405020304" pitchFamily="18" charset="0"/>
                <a:cs typeface="Times New Roman" panose="02020603050405020304" pitchFamily="18" charset="0"/>
              </a:rPr>
              <a:t>Does</a:t>
            </a:r>
            <a:r>
              <a:rPr lang="en-US" spc="1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not</a:t>
            </a:r>
            <a:r>
              <a:rPr lang="en-US" spc="10" dirty="0">
                <a:latin typeface="Times New Roman" panose="02020603050405020304" pitchFamily="18" charset="0"/>
                <a:cs typeface="Times New Roman" panose="02020603050405020304" pitchFamily="18" charset="0"/>
              </a:rPr>
              <a:t> </a:t>
            </a:r>
            <a:r>
              <a:rPr lang="en-US" spc="-20" dirty="0">
                <a:latin typeface="Times New Roman" panose="02020603050405020304" pitchFamily="18" charset="0"/>
                <a:cs typeface="Times New Roman" panose="02020603050405020304" pitchFamily="18" charset="0"/>
              </a:rPr>
              <a:t>demonstrate</a:t>
            </a:r>
            <a:r>
              <a:rPr lang="en-US" spc="3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the</a:t>
            </a:r>
            <a:r>
              <a:rPr lang="en-US" spc="10" dirty="0">
                <a:latin typeface="Times New Roman" panose="02020603050405020304" pitchFamily="18" charset="0"/>
                <a:cs typeface="Times New Roman" panose="02020603050405020304" pitchFamily="18" charset="0"/>
              </a:rPr>
              <a:t> </a:t>
            </a:r>
            <a:r>
              <a:rPr lang="en-US" spc="-25" dirty="0">
                <a:latin typeface="Times New Roman" panose="02020603050405020304" pitchFamily="18" charset="0"/>
                <a:cs typeface="Times New Roman" panose="02020603050405020304" pitchFamily="18" charset="0"/>
              </a:rPr>
              <a:t>effects</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of</a:t>
            </a:r>
            <a:r>
              <a:rPr lang="en-US" dirty="0">
                <a:latin typeface="Times New Roman" panose="02020603050405020304" pitchFamily="18" charset="0"/>
                <a:cs typeface="Times New Roman" panose="02020603050405020304" pitchFamily="18" charset="0"/>
              </a:rPr>
              <a:t> </a:t>
            </a:r>
            <a:r>
              <a:rPr lang="en-US" spc="-20" dirty="0">
                <a:latin typeface="Times New Roman" panose="02020603050405020304" pitchFamily="18" charset="0"/>
                <a:cs typeface="Times New Roman" panose="02020603050405020304" pitchFamily="18" charset="0"/>
              </a:rPr>
              <a:t>delays</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in</a:t>
            </a:r>
            <a:r>
              <a:rPr lang="en-US" spc="5" dirty="0">
                <a:latin typeface="Times New Roman" panose="02020603050405020304" pitchFamily="18" charset="0"/>
                <a:cs typeface="Times New Roman" panose="02020603050405020304" pitchFamily="18" charset="0"/>
              </a:rPr>
              <a:t> </a:t>
            </a:r>
            <a:r>
              <a:rPr lang="en-US" spc="-20" dirty="0">
                <a:latin typeface="Times New Roman" panose="02020603050405020304" pitchFamily="18" charset="0"/>
                <a:cs typeface="Times New Roman" panose="02020603050405020304" pitchFamily="18" charset="0"/>
              </a:rPr>
              <a:t>any</a:t>
            </a:r>
            <a:r>
              <a:rPr lang="en-US" spc="1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one</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activity</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on</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the</a:t>
            </a:r>
            <a:r>
              <a:rPr lang="en-US" spc="10" dirty="0">
                <a:latin typeface="Times New Roman" panose="02020603050405020304" pitchFamily="18" charset="0"/>
                <a:cs typeface="Times New Roman" panose="02020603050405020304" pitchFamily="18" charset="0"/>
              </a:rPr>
              <a:t> </a:t>
            </a:r>
            <a:r>
              <a:rPr lang="en-US" spc="-20" dirty="0">
                <a:latin typeface="Times New Roman" panose="02020603050405020304" pitchFamily="18" charset="0"/>
                <a:cs typeface="Times New Roman" panose="02020603050405020304" pitchFamily="18" charset="0"/>
              </a:rPr>
              <a:t>start</a:t>
            </a:r>
            <a:r>
              <a:rPr lang="en-US" spc="1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of </a:t>
            </a:r>
            <a:r>
              <a:rPr lang="en-US" spc="-6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another</a:t>
            </a:r>
            <a:r>
              <a:rPr lang="en-US" spc="5" dirty="0">
                <a:latin typeface="Times New Roman" panose="02020603050405020304" pitchFamily="18" charset="0"/>
                <a:cs typeface="Times New Roman" panose="02020603050405020304" pitchFamily="18" charset="0"/>
              </a:rPr>
              <a:t> </a:t>
            </a:r>
            <a:r>
              <a:rPr lang="en-US" spc="-30" dirty="0">
                <a:latin typeface="Times New Roman" panose="02020603050405020304" pitchFamily="18" charset="0"/>
                <a:cs typeface="Times New Roman" panose="02020603050405020304" pitchFamily="18" charset="0"/>
              </a:rPr>
              <a:t>activity,</a:t>
            </a:r>
            <a:r>
              <a:rPr lang="en-US" spc="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thus</a:t>
            </a:r>
            <a:r>
              <a:rPr lang="en-US" spc="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on</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the </a:t>
            </a:r>
            <a:r>
              <a:rPr lang="en-US" spc="-15" dirty="0">
                <a:latin typeface="Times New Roman" panose="02020603050405020304" pitchFamily="18" charset="0"/>
                <a:cs typeface="Times New Roman" panose="02020603050405020304" pitchFamily="18" charset="0"/>
              </a:rPr>
              <a:t>project</a:t>
            </a:r>
            <a:r>
              <a:rPr lang="en-US" spc="4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completion</a:t>
            </a:r>
            <a:r>
              <a:rPr lang="en-US" b="1" spc="2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time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607345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02555"/>
            <a:ext cx="8680359" cy="553998"/>
          </a:xfrm>
        </p:spPr>
        <p:txBody>
          <a:bodyPr/>
          <a:lstStyle/>
          <a:p>
            <a:pPr algn="ctr"/>
            <a:r>
              <a:rPr lang="en-US" b="0" spc="-90" dirty="0">
                <a:uFill>
                  <a:solidFill>
                    <a:srgbClr val="404040"/>
                  </a:solidFill>
                </a:uFill>
              </a:rPr>
              <a:t>A</a:t>
            </a:r>
            <a:r>
              <a:rPr lang="en-US" b="0" dirty="0">
                <a:uFill>
                  <a:solidFill>
                    <a:srgbClr val="404040"/>
                  </a:solidFill>
                </a:uFill>
              </a:rPr>
              <a:t>n</a:t>
            </a:r>
            <a:r>
              <a:rPr lang="en-US" b="0" spc="-204" dirty="0">
                <a:uFill>
                  <a:solidFill>
                    <a:srgbClr val="404040"/>
                  </a:solidFill>
                </a:uFill>
              </a:rPr>
              <a:t> </a:t>
            </a:r>
            <a:r>
              <a:rPr lang="en-US" b="0" spc="-80" dirty="0">
                <a:uFill>
                  <a:solidFill>
                    <a:srgbClr val="404040"/>
                  </a:solidFill>
                </a:uFill>
              </a:rPr>
              <a:t>ex</a:t>
            </a:r>
            <a:r>
              <a:rPr lang="en-US" b="0" spc="-105" dirty="0">
                <a:uFill>
                  <a:solidFill>
                    <a:srgbClr val="404040"/>
                  </a:solidFill>
                </a:uFill>
              </a:rPr>
              <a:t>a</a:t>
            </a:r>
            <a:r>
              <a:rPr lang="en-US" b="0" spc="-130" dirty="0">
                <a:uFill>
                  <a:solidFill>
                    <a:srgbClr val="404040"/>
                  </a:solidFill>
                </a:uFill>
              </a:rPr>
              <a:t>m</a:t>
            </a:r>
            <a:r>
              <a:rPr lang="en-US" b="0" spc="-100" dirty="0">
                <a:uFill>
                  <a:solidFill>
                    <a:srgbClr val="404040"/>
                  </a:solidFill>
                </a:uFill>
              </a:rPr>
              <a:t>p</a:t>
            </a:r>
            <a:r>
              <a:rPr lang="en-US" b="0" spc="-95" dirty="0">
                <a:uFill>
                  <a:solidFill>
                    <a:srgbClr val="404040"/>
                  </a:solidFill>
                </a:uFill>
              </a:rPr>
              <a:t>l</a:t>
            </a:r>
            <a:r>
              <a:rPr lang="en-US" b="0" dirty="0">
                <a:uFill>
                  <a:solidFill>
                    <a:srgbClr val="404040"/>
                  </a:solidFill>
                </a:uFill>
              </a:rPr>
              <a:t>e</a:t>
            </a:r>
            <a:r>
              <a:rPr lang="en-US" b="0" spc="-204" dirty="0">
                <a:uFill>
                  <a:solidFill>
                    <a:srgbClr val="404040"/>
                  </a:solidFill>
                </a:uFill>
              </a:rPr>
              <a:t> </a:t>
            </a:r>
            <a:r>
              <a:rPr lang="en-US" b="0" spc="-95" dirty="0">
                <a:uFill>
                  <a:solidFill>
                    <a:srgbClr val="404040"/>
                  </a:solidFill>
                </a:uFill>
              </a:rPr>
              <a:t>o</a:t>
            </a:r>
            <a:r>
              <a:rPr lang="en-US" b="0" dirty="0">
                <a:uFill>
                  <a:solidFill>
                    <a:srgbClr val="404040"/>
                  </a:solidFill>
                </a:uFill>
              </a:rPr>
              <a:t>f</a:t>
            </a:r>
            <a:r>
              <a:rPr lang="en-US" b="0" spc="-185" dirty="0">
                <a:uFill>
                  <a:solidFill>
                    <a:srgbClr val="404040"/>
                  </a:solidFill>
                </a:uFill>
              </a:rPr>
              <a:t> </a:t>
            </a:r>
            <a:r>
              <a:rPr lang="en-US" b="0" spc="-85" dirty="0">
                <a:uFill>
                  <a:solidFill>
                    <a:srgbClr val="404040"/>
                  </a:solidFill>
                </a:uFill>
              </a:rPr>
              <a:t>G</a:t>
            </a:r>
            <a:r>
              <a:rPr lang="en-US" b="0" spc="-105" dirty="0">
                <a:uFill>
                  <a:solidFill>
                    <a:srgbClr val="404040"/>
                  </a:solidFill>
                </a:uFill>
              </a:rPr>
              <a:t>an</a:t>
            </a:r>
            <a:r>
              <a:rPr lang="en-US" b="0" spc="-35" dirty="0">
                <a:uFill>
                  <a:solidFill>
                    <a:srgbClr val="404040"/>
                  </a:solidFill>
                </a:uFill>
              </a:rPr>
              <a:t>t</a:t>
            </a:r>
            <a:r>
              <a:rPr lang="en-US" b="0" dirty="0">
                <a:uFill>
                  <a:solidFill>
                    <a:srgbClr val="404040"/>
                  </a:solidFill>
                </a:uFill>
              </a:rPr>
              <a:t>t</a:t>
            </a:r>
            <a:r>
              <a:rPr lang="en-US" b="0" spc="-204" dirty="0">
                <a:uFill>
                  <a:solidFill>
                    <a:srgbClr val="404040"/>
                  </a:solidFill>
                </a:uFill>
              </a:rPr>
              <a:t> </a:t>
            </a:r>
            <a:r>
              <a:rPr lang="en-US" b="0" spc="-90" dirty="0">
                <a:uFill>
                  <a:solidFill>
                    <a:srgbClr val="404040"/>
                  </a:solidFill>
                </a:uFill>
              </a:rPr>
              <a:t>c</a:t>
            </a:r>
            <a:r>
              <a:rPr lang="en-US" b="0" spc="-95" dirty="0">
                <a:uFill>
                  <a:solidFill>
                    <a:srgbClr val="404040"/>
                  </a:solidFill>
                </a:uFill>
              </a:rPr>
              <a:t>h</a:t>
            </a:r>
            <a:r>
              <a:rPr lang="en-US" b="0" spc="-105" dirty="0">
                <a:uFill>
                  <a:solidFill>
                    <a:srgbClr val="404040"/>
                  </a:solidFill>
                </a:uFill>
              </a:rPr>
              <a:t>a</a:t>
            </a:r>
            <a:r>
              <a:rPr lang="en-US" b="0" spc="-150" dirty="0">
                <a:uFill>
                  <a:solidFill>
                    <a:srgbClr val="404040"/>
                  </a:solidFill>
                </a:uFill>
              </a:rPr>
              <a:t>r</a:t>
            </a:r>
            <a:r>
              <a:rPr lang="en-US" b="0" dirty="0">
                <a:uFill>
                  <a:solidFill>
                    <a:srgbClr val="404040"/>
                  </a:solidFill>
                </a:uFill>
              </a:rPr>
              <a:t>t</a:t>
            </a:r>
            <a:endParaRPr lang="en-US" b="0" dirty="0"/>
          </a:p>
        </p:txBody>
      </p:sp>
      <p:pic>
        <p:nvPicPr>
          <p:cNvPr id="5" name="Picture 4"/>
          <p:cNvPicPr>
            <a:picLocks noChangeAspect="1"/>
          </p:cNvPicPr>
          <p:nvPr/>
        </p:nvPicPr>
        <p:blipFill rotWithShape="1">
          <a:blip r:embed="rId2"/>
          <a:srcRect l="53164" t="20286" r="8030" b="41050"/>
          <a:stretch/>
        </p:blipFill>
        <p:spPr>
          <a:xfrm>
            <a:off x="78828" y="1418897"/>
            <a:ext cx="8978186" cy="5029200"/>
          </a:xfrm>
          <a:prstGeom prst="rect">
            <a:avLst/>
          </a:prstGeom>
        </p:spPr>
      </p:pic>
    </p:spTree>
    <p:extLst>
      <p:ext uri="{BB962C8B-B14F-4D97-AF65-F5344CB8AC3E}">
        <p14:creationId xmlns:p14="http://schemas.microsoft.com/office/powerpoint/2010/main" val="40777120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02555"/>
            <a:ext cx="8680359" cy="553998"/>
          </a:xfrm>
        </p:spPr>
        <p:txBody>
          <a:bodyPr/>
          <a:lstStyle/>
          <a:p>
            <a:pPr algn="ctr"/>
            <a:r>
              <a:rPr lang="en-US" b="0" spc="-85" dirty="0">
                <a:uFill>
                  <a:solidFill>
                    <a:srgbClr val="404040"/>
                  </a:solidFill>
                </a:uFill>
              </a:rPr>
              <a:t>G</a:t>
            </a:r>
            <a:r>
              <a:rPr lang="en-US" b="0" spc="-105" dirty="0">
                <a:uFill>
                  <a:solidFill>
                    <a:srgbClr val="404040"/>
                  </a:solidFill>
                </a:uFill>
              </a:rPr>
              <a:t>an</a:t>
            </a:r>
            <a:r>
              <a:rPr lang="en-US" b="0" spc="-35" dirty="0">
                <a:uFill>
                  <a:solidFill>
                    <a:srgbClr val="404040"/>
                  </a:solidFill>
                </a:uFill>
              </a:rPr>
              <a:t>t</a:t>
            </a:r>
            <a:r>
              <a:rPr lang="en-US" b="0" dirty="0">
                <a:uFill>
                  <a:solidFill>
                    <a:srgbClr val="404040"/>
                  </a:solidFill>
                </a:uFill>
              </a:rPr>
              <a:t>t</a:t>
            </a:r>
            <a:r>
              <a:rPr lang="en-US" b="0" spc="-204" dirty="0">
                <a:uFill>
                  <a:solidFill>
                    <a:srgbClr val="404040"/>
                  </a:solidFill>
                </a:uFill>
              </a:rPr>
              <a:t> </a:t>
            </a:r>
            <a:r>
              <a:rPr lang="en-US" b="0" spc="-90" dirty="0">
                <a:uFill>
                  <a:solidFill>
                    <a:srgbClr val="404040"/>
                  </a:solidFill>
                </a:uFill>
              </a:rPr>
              <a:t>c</a:t>
            </a:r>
            <a:r>
              <a:rPr lang="en-US" b="0" spc="-95" dirty="0">
                <a:uFill>
                  <a:solidFill>
                    <a:srgbClr val="404040"/>
                  </a:solidFill>
                </a:uFill>
              </a:rPr>
              <a:t>h</a:t>
            </a:r>
            <a:r>
              <a:rPr lang="en-US" b="0" spc="-105" dirty="0">
                <a:uFill>
                  <a:solidFill>
                    <a:srgbClr val="404040"/>
                  </a:solidFill>
                </a:uFill>
              </a:rPr>
              <a:t>a</a:t>
            </a:r>
            <a:r>
              <a:rPr lang="en-US" b="0" spc="-150" dirty="0">
                <a:uFill>
                  <a:solidFill>
                    <a:srgbClr val="404040"/>
                  </a:solidFill>
                </a:uFill>
              </a:rPr>
              <a:t>r</a:t>
            </a:r>
            <a:r>
              <a:rPr lang="en-US" b="0" dirty="0">
                <a:uFill>
                  <a:solidFill>
                    <a:srgbClr val="404040"/>
                  </a:solidFill>
                </a:uFill>
              </a:rPr>
              <a:t>t  of Software Development</a:t>
            </a:r>
            <a:endParaRPr lang="en-US" b="0" dirty="0"/>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rotWithShape="1">
          <a:blip r:embed="rId2"/>
          <a:srcRect l="54847" t="23599" r="4561" b="41487"/>
          <a:stretch/>
        </p:blipFill>
        <p:spPr>
          <a:xfrm>
            <a:off x="1" y="991197"/>
            <a:ext cx="9295634" cy="4495203"/>
          </a:xfrm>
          <a:prstGeom prst="rect">
            <a:avLst/>
          </a:prstGeom>
        </p:spPr>
      </p:pic>
    </p:spTree>
    <p:extLst>
      <p:ext uri="{BB962C8B-B14F-4D97-AF65-F5344CB8AC3E}">
        <p14:creationId xmlns:p14="http://schemas.microsoft.com/office/powerpoint/2010/main" val="2001280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6"/>
          <p:cNvSpPr txBox="1">
            <a:spLocks noGrp="1"/>
          </p:cNvSpPr>
          <p:nvPr>
            <p:ph type="title"/>
          </p:nvPr>
        </p:nvSpPr>
        <p:spPr>
          <a:xfrm>
            <a:off x="1923669" y="57099"/>
            <a:ext cx="529463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System analysis and design</a:t>
            </a:r>
            <a:endParaRPr dirty="0"/>
          </a:p>
        </p:txBody>
      </p:sp>
      <p:sp>
        <p:nvSpPr>
          <p:cNvPr id="173" name="Google Shape;173;p16"/>
          <p:cNvSpPr txBox="1"/>
          <p:nvPr/>
        </p:nvSpPr>
        <p:spPr>
          <a:xfrm>
            <a:off x="7752968" y="6021226"/>
            <a:ext cx="144780" cy="168275"/>
          </a:xfrm>
          <a:prstGeom prst="rect">
            <a:avLst/>
          </a:prstGeom>
          <a:noFill/>
          <a:ln>
            <a:noFill/>
          </a:ln>
        </p:spPr>
        <p:txBody>
          <a:bodyPr spcFirstLastPara="1" wrap="square" lIns="0" tIns="0" rIns="0" bIns="0" anchor="t" anchorCtr="0">
            <a:spAutoFit/>
          </a:bodyPr>
          <a:lstStyle/>
          <a:p>
            <a:pPr marL="12700" marR="0" lvl="0" indent="0" algn="l" rtl="0">
              <a:lnSpc>
                <a:spcPct val="116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19</a:t>
            </a:r>
            <a:endParaRPr sz="1000" b="0" i="0" u="none" strike="noStrike" cap="none">
              <a:solidFill>
                <a:schemeClr val="dk1"/>
              </a:solidFill>
              <a:latin typeface="Times New Roman"/>
              <a:ea typeface="Times New Roman"/>
              <a:cs typeface="Times New Roman"/>
              <a:sym typeface="Times New Roman"/>
            </a:endParaRPr>
          </a:p>
        </p:txBody>
      </p:sp>
      <p:sp>
        <p:nvSpPr>
          <p:cNvPr id="174" name="Google Shape;174;p16"/>
          <p:cNvSpPr txBox="1"/>
          <p:nvPr/>
        </p:nvSpPr>
        <p:spPr>
          <a:xfrm>
            <a:off x="328593" y="1334863"/>
            <a:ext cx="8484781" cy="5222563"/>
          </a:xfrm>
          <a:prstGeom prst="rect">
            <a:avLst/>
          </a:prstGeom>
          <a:noFill/>
          <a:ln>
            <a:noFill/>
          </a:ln>
        </p:spPr>
        <p:txBody>
          <a:bodyPr spcFirstLastPara="1" wrap="square" lIns="0" tIns="361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200" b="1"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Introduction</a:t>
            </a:r>
            <a:endParaRPr sz="2200" b="1"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69266" indent="-457200" algn="just">
              <a:lnSpc>
                <a:spcPct val="125000"/>
              </a:lnSpc>
              <a:spcBef>
                <a:spcPts val="1225"/>
              </a:spcBef>
              <a:buClr>
                <a:srgbClr val="D9B146"/>
              </a:buClr>
              <a:buSzPts val="3200"/>
              <a:buFont typeface="Arial"/>
              <a:buChar char="•"/>
            </a:pPr>
            <a:r>
              <a:rPr lang="en-US" sz="2200" dirty="0">
                <a:solidFill>
                  <a:schemeClr val="tx1"/>
                </a:solidFill>
                <a:latin typeface="Times New Roman"/>
                <a:cs typeface="Times New Roman"/>
                <a:sym typeface="Helvetica Neue"/>
              </a:rPr>
              <a:t>Software analysis and design includes all activities, which help  the </a:t>
            </a:r>
            <a:r>
              <a:rPr lang="en-US" sz="2200" b="1" dirty="0">
                <a:solidFill>
                  <a:srgbClr val="00B050"/>
                </a:solidFill>
                <a:latin typeface="Times New Roman"/>
                <a:cs typeface="Times New Roman"/>
                <a:sym typeface="Helvetica Neue"/>
              </a:rPr>
              <a:t>transformation of requirement specification into  implementation.</a:t>
            </a:r>
            <a:r>
              <a:rPr lang="en-US" sz="2200" dirty="0">
                <a:solidFill>
                  <a:schemeClr val="tx1"/>
                </a:solidFill>
                <a:latin typeface="Times New Roman"/>
                <a:cs typeface="Times New Roman"/>
                <a:sym typeface="Helvetica Neue"/>
              </a:rPr>
              <a:t> Requirement specifications specify all functional and non-functional expectations from the software.	</a:t>
            </a:r>
            <a:endParaRPr sz="2200" dirty="0">
              <a:solidFill>
                <a:schemeClr val="tx1"/>
              </a:solidFill>
              <a:latin typeface="Times New Roman"/>
              <a:cs typeface="Times New Roman"/>
              <a:sym typeface="Helvetica Neue"/>
            </a:endParaRPr>
          </a:p>
          <a:p>
            <a:pPr marL="469266" indent="-457200" algn="just">
              <a:lnSpc>
                <a:spcPct val="125000"/>
              </a:lnSpc>
              <a:spcBef>
                <a:spcPts val="1200"/>
              </a:spcBef>
              <a:buClr>
                <a:srgbClr val="D9B146"/>
              </a:buClr>
              <a:buSzPts val="3200"/>
              <a:buFont typeface="Arial"/>
              <a:buChar char="•"/>
            </a:pPr>
            <a:r>
              <a:rPr lang="en-US" sz="2200" dirty="0">
                <a:solidFill>
                  <a:schemeClr val="tx1"/>
                </a:solidFill>
                <a:latin typeface="Times New Roman"/>
                <a:cs typeface="Times New Roman"/>
                <a:sym typeface="Helvetica Neue"/>
              </a:rPr>
              <a:t>These requirement specifications come in the shape of human  readable and understandable documents, to which a computer  has nothing to do.</a:t>
            </a:r>
            <a:endParaRPr sz="2200" dirty="0">
              <a:solidFill>
                <a:schemeClr val="tx1"/>
              </a:solidFill>
              <a:latin typeface="Times New Roman"/>
              <a:cs typeface="Times New Roman"/>
              <a:sym typeface="Helvetica Neue"/>
            </a:endParaRPr>
          </a:p>
          <a:p>
            <a:pPr marL="469266" indent="-457200" algn="just">
              <a:lnSpc>
                <a:spcPct val="125000"/>
              </a:lnSpc>
              <a:spcBef>
                <a:spcPts val="1235"/>
              </a:spcBef>
              <a:buClr>
                <a:srgbClr val="D9B146"/>
              </a:buClr>
              <a:buSzPts val="3200"/>
              <a:buFont typeface="Arial"/>
              <a:buChar char="•"/>
            </a:pPr>
            <a:r>
              <a:rPr lang="en-US" sz="2200" b="1" dirty="0">
                <a:solidFill>
                  <a:srgbClr val="00B050"/>
                </a:solidFill>
                <a:latin typeface="Times New Roman"/>
                <a:cs typeface="Times New Roman"/>
                <a:sym typeface="Helvetica Neue"/>
              </a:rPr>
              <a:t>Software analysis and design is the intermediate stage, </a:t>
            </a:r>
            <a:r>
              <a:rPr lang="en-US" sz="2200" dirty="0">
                <a:solidFill>
                  <a:schemeClr val="tx1"/>
                </a:solidFill>
                <a:latin typeface="Times New Roman"/>
                <a:cs typeface="Times New Roman"/>
                <a:sym typeface="Helvetica Neue"/>
              </a:rPr>
              <a:t>which  helps human-readable requirements to be transformed into  actual code.</a:t>
            </a:r>
            <a:endParaRPr sz="22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200" dirty="0">
                <a:solidFill>
                  <a:schemeClr val="tx1"/>
                </a:solidFill>
                <a:latin typeface="Times New Roman"/>
                <a:cs typeface="Times New Roman"/>
                <a:sym typeface="Helvetica Neue"/>
              </a:rPr>
              <a:t>Systems development is systematic process which includes  phases such as planning, analysis, design, deployment, and  maintenance.</a:t>
            </a:r>
            <a:endParaRPr sz="2200" dirty="0">
              <a:solidFill>
                <a:schemeClr val="tx1"/>
              </a:solidFill>
              <a:latin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157655" y="1008993"/>
            <a:ext cx="8671035" cy="4998804"/>
          </a:xfrm>
          <a:prstGeom prst="rect">
            <a:avLst/>
          </a:prstGeom>
        </p:spPr>
        <p:txBody>
          <a:bodyPr vert="horz" wrap="square" lIns="0" tIns="12700" rIns="0" bIns="0" rtlCol="0">
            <a:spAutoFit/>
          </a:bodyPr>
          <a:lstStyle/>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A Project Management Information System (PMIS) is one or more software tools used for a project’s information storage and distribution.</a:t>
            </a:r>
          </a:p>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A Project Information Management System (PIMS) is the systematic process of creating, identifying, collecting, organizing, sharing, adapting, and using project information</a:t>
            </a:r>
          </a:p>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Information management is a process for identifying all the information the project stakeholders need to make informed decisions.</a:t>
            </a:r>
          </a:p>
        </p:txBody>
      </p:sp>
    </p:spTree>
    <p:extLst>
      <p:ext uri="{BB962C8B-B14F-4D97-AF65-F5344CB8AC3E}">
        <p14:creationId xmlns:p14="http://schemas.microsoft.com/office/powerpoint/2010/main" val="4064239575"/>
      </p:ext>
    </p:extLst>
  </p:cSld>
  <p:clrMapOvr>
    <a:masterClrMapping/>
  </p:clrMapOvr>
  <p:transition>
    <p:zo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157655" y="1008993"/>
            <a:ext cx="8671035" cy="3890809"/>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PIMS is not only about technology, but the processes and procedures required to ensure the project manager is able to get the right information and  make it available to the right people at the right time.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management of project information is a critical element and a key responsibility of the project manager, as it informs, educates, guides, and builds support for the project.</a:t>
            </a:r>
          </a:p>
        </p:txBody>
      </p:sp>
    </p:spTree>
    <p:extLst>
      <p:ext uri="{BB962C8B-B14F-4D97-AF65-F5344CB8AC3E}">
        <p14:creationId xmlns:p14="http://schemas.microsoft.com/office/powerpoint/2010/main" val="3567580563"/>
      </p:ext>
    </p:extLst>
  </p:cSld>
  <p:clrMapOvr>
    <a:masterClrMapping/>
  </p:clrMapOvr>
  <p:transition>
    <p:zo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299545" y="835572"/>
            <a:ext cx="8639504" cy="5183470"/>
          </a:xfrm>
          <a:prstGeom prst="rect">
            <a:avLst/>
          </a:prstGeom>
        </p:spPr>
        <p:txBody>
          <a:bodyPr vert="horz" wrap="square" lIns="0" tIns="12700" rIns="0" bIns="0"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Project Management Information System serves five principal purposes: </a:t>
            </a:r>
          </a:p>
          <a:p>
            <a:pPr marL="742950" indent="-514350">
              <a:lnSpc>
                <a:spcPct val="150000"/>
              </a:lnSpc>
              <a:buFont typeface="+mj-lt"/>
              <a:buAutoNum type="arabicPeriod"/>
            </a:pPr>
            <a:r>
              <a:rPr lang="en-US" sz="2800" b="1" dirty="0">
                <a:solidFill>
                  <a:schemeClr val="tx1"/>
                </a:solidFill>
                <a:latin typeface="Times New Roman" panose="02020603050405020304" pitchFamily="18" charset="0"/>
                <a:cs typeface="Times New Roman" panose="02020603050405020304" pitchFamily="18" charset="0"/>
              </a:rPr>
              <a:t>Provide information for decision-making.</a:t>
            </a:r>
          </a:p>
          <a:p>
            <a:pPr marL="742950" indent="-514350">
              <a:lnSpc>
                <a:spcPct val="150000"/>
              </a:lnSpc>
              <a:buFont typeface="+mj-lt"/>
              <a:buAutoNum type="arabicPeriod"/>
            </a:pPr>
            <a:r>
              <a:rPr lang="en-US" sz="2800" b="1" dirty="0">
                <a:solidFill>
                  <a:schemeClr val="tx1"/>
                </a:solidFill>
                <a:latin typeface="Times New Roman" panose="02020603050405020304" pitchFamily="18" charset="0"/>
                <a:cs typeface="Times New Roman" panose="02020603050405020304" pitchFamily="18" charset="0"/>
              </a:rPr>
              <a:t>Improve project management. </a:t>
            </a:r>
          </a:p>
          <a:p>
            <a:pPr marL="742950" indent="-514350">
              <a:lnSpc>
                <a:spcPct val="150000"/>
              </a:lnSpc>
              <a:buFont typeface="+mj-lt"/>
              <a:buAutoNum type="arabicPeriod"/>
            </a:pPr>
            <a:r>
              <a:rPr lang="en-US" sz="2800" b="1" dirty="0">
                <a:solidFill>
                  <a:schemeClr val="tx1"/>
                </a:solidFill>
                <a:latin typeface="Times New Roman" panose="02020603050405020304" pitchFamily="18" charset="0"/>
                <a:cs typeface="Times New Roman" panose="02020603050405020304" pitchFamily="18" charset="0"/>
              </a:rPr>
              <a:t>Demonstrate results through project evaluation.</a:t>
            </a:r>
          </a:p>
          <a:p>
            <a:pPr marL="742950" indent="-514350">
              <a:lnSpc>
                <a:spcPct val="150000"/>
              </a:lnSpc>
              <a:buFont typeface="+mj-lt"/>
              <a:buAutoNum type="arabicPeriod"/>
            </a:pPr>
            <a:r>
              <a:rPr lang="en-US" sz="2800" b="1" dirty="0">
                <a:solidFill>
                  <a:schemeClr val="tx1"/>
                </a:solidFill>
                <a:latin typeface="Times New Roman" panose="02020603050405020304" pitchFamily="18" charset="0"/>
                <a:cs typeface="Times New Roman" panose="02020603050405020304" pitchFamily="18" charset="0"/>
              </a:rPr>
              <a:t>Empower communities and other project stakeholders.</a:t>
            </a:r>
          </a:p>
          <a:p>
            <a:pPr marL="742950" indent="-514350">
              <a:lnSpc>
                <a:spcPct val="150000"/>
              </a:lnSpc>
              <a:buFont typeface="+mj-lt"/>
              <a:buAutoNum type="arabicPeriod"/>
            </a:pPr>
            <a:r>
              <a:rPr lang="en-US" sz="2800" b="1" dirty="0">
                <a:solidFill>
                  <a:schemeClr val="tx1"/>
                </a:solidFill>
                <a:latin typeface="Times New Roman" panose="02020603050405020304" pitchFamily="18" charset="0"/>
                <a:cs typeface="Times New Roman" panose="02020603050405020304" pitchFamily="18" charset="0"/>
              </a:rPr>
              <a:t>Increase opportunities to learn from experience.</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760798"/>
      </p:ext>
    </p:extLst>
  </p:cSld>
  <p:clrMapOvr>
    <a:masterClrMapping/>
  </p:clrMapOvr>
  <p:transition>
    <p:zo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23750"/>
            <a:ext cx="8088794" cy="518091"/>
          </a:xfrm>
          <a:prstGeom prst="rect">
            <a:avLst/>
          </a:prstGeom>
        </p:spPr>
        <p:txBody>
          <a:bodyPr vert="horz" wrap="square" lIns="0" tIns="12700" rIns="0" bIns="0" rtlCol="0">
            <a:spAutoFit/>
          </a:bodyPr>
          <a:lstStyle/>
          <a:p>
            <a:pPr marL="12700" algn="ctr">
              <a:spcBef>
                <a:spcPts val="100"/>
              </a:spcBef>
            </a:pPr>
            <a:r>
              <a:rPr sz="3200" spc="-5" dirty="0">
                <a:solidFill>
                  <a:srgbClr val="C00000"/>
                </a:solidFill>
              </a:rPr>
              <a:t>Project</a:t>
            </a:r>
            <a:r>
              <a:rPr sz="3200" spc="-35" dirty="0">
                <a:solidFill>
                  <a:srgbClr val="C00000"/>
                </a:solidFill>
              </a:rPr>
              <a:t> </a:t>
            </a:r>
            <a:r>
              <a:rPr sz="3200" spc="-5" dirty="0">
                <a:solidFill>
                  <a:srgbClr val="C00000"/>
                </a:solidFill>
              </a:rPr>
              <a:t>Management</a:t>
            </a:r>
            <a:r>
              <a:rPr sz="3200" spc="-30" dirty="0">
                <a:solidFill>
                  <a:srgbClr val="C00000"/>
                </a:solidFill>
              </a:rPr>
              <a:t> </a:t>
            </a:r>
            <a:r>
              <a:rPr sz="3200" spc="-5" dirty="0">
                <a:solidFill>
                  <a:srgbClr val="C00000"/>
                </a:solidFill>
              </a:rPr>
              <a:t>Software</a:t>
            </a:r>
          </a:p>
        </p:txBody>
      </p:sp>
      <p:sp>
        <p:nvSpPr>
          <p:cNvPr id="5" name="object 5"/>
          <p:cNvSpPr txBox="1">
            <a:spLocks noGrp="1"/>
          </p:cNvSpPr>
          <p:nvPr>
            <p:ph type="body" idx="1"/>
          </p:nvPr>
        </p:nvSpPr>
        <p:spPr>
          <a:xfrm>
            <a:off x="157655" y="1008993"/>
            <a:ext cx="8671035" cy="5183470"/>
          </a:xfrm>
          <a:prstGeom prst="rect">
            <a:avLst/>
          </a:prstGeom>
        </p:spPr>
        <p:txBody>
          <a:bodyPr vert="horz" wrap="square" lIns="0" tIns="12700" rIns="0" bIns="0" rtlCol="0">
            <a:spAutoFit/>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Management Software is software used by a wide range of industries for project planning, resource allocation and scheduling.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enables project managers as well as entire teams to control their budget, quality management and all documentation exchanged throughout a project.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software also serves as a platform for facilitating collaboration among project stakeholders.</a:t>
            </a:r>
          </a:p>
        </p:txBody>
      </p:sp>
    </p:spTree>
    <p:extLst>
      <p:ext uri="{BB962C8B-B14F-4D97-AF65-F5344CB8AC3E}">
        <p14:creationId xmlns:p14="http://schemas.microsoft.com/office/powerpoint/2010/main" val="3102147894"/>
      </p:ext>
    </p:extLst>
  </p:cSld>
  <p:clrMapOvr>
    <a:masterClrMapping/>
  </p:clrMapOvr>
  <p:transition>
    <p:zo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18091"/>
          </a:xfrm>
          <a:prstGeom prst="rect">
            <a:avLst/>
          </a:prstGeom>
        </p:spPr>
        <p:txBody>
          <a:bodyPr vert="horz" wrap="square" lIns="0" tIns="12700" rIns="0" bIns="0" rtlCol="0">
            <a:spAutoFit/>
          </a:bodyPr>
          <a:lstStyle/>
          <a:p>
            <a:pPr marL="12700" algn="ctr">
              <a:spcBef>
                <a:spcPts val="100"/>
              </a:spcBef>
            </a:pPr>
            <a:r>
              <a:rPr lang="en-US" sz="3200" spc="-5" dirty="0">
                <a:solidFill>
                  <a:srgbClr val="C00000"/>
                </a:solidFill>
              </a:rPr>
              <a:t>Benefits Of</a:t>
            </a:r>
            <a:r>
              <a:rPr lang="en-US" sz="3200" dirty="0"/>
              <a:t>  </a:t>
            </a:r>
            <a:r>
              <a:rPr sz="3200" spc="-5" dirty="0">
                <a:solidFill>
                  <a:srgbClr val="C00000"/>
                </a:solidFill>
              </a:rPr>
              <a:t>Project</a:t>
            </a:r>
            <a:r>
              <a:rPr sz="3200" spc="-35" dirty="0">
                <a:solidFill>
                  <a:srgbClr val="C00000"/>
                </a:solidFill>
              </a:rPr>
              <a:t> </a:t>
            </a:r>
            <a:r>
              <a:rPr sz="3200" spc="-5" dirty="0">
                <a:solidFill>
                  <a:srgbClr val="C00000"/>
                </a:solidFill>
              </a:rPr>
              <a:t>Management</a:t>
            </a:r>
            <a:r>
              <a:rPr sz="3200" spc="-30" dirty="0">
                <a:solidFill>
                  <a:srgbClr val="C00000"/>
                </a:solidFill>
              </a:rPr>
              <a:t> </a:t>
            </a:r>
            <a:r>
              <a:rPr sz="3200" spc="-5" dirty="0">
                <a:solidFill>
                  <a:srgbClr val="C00000"/>
                </a:solidFill>
              </a:rPr>
              <a:t>Software</a:t>
            </a:r>
          </a:p>
        </p:txBody>
      </p:sp>
      <p:sp>
        <p:nvSpPr>
          <p:cNvPr id="5" name="object 5"/>
          <p:cNvSpPr txBox="1">
            <a:spLocks noGrp="1"/>
          </p:cNvSpPr>
          <p:nvPr>
            <p:ph type="body" idx="1"/>
          </p:nvPr>
        </p:nvSpPr>
        <p:spPr>
          <a:xfrm>
            <a:off x="157655" y="1008993"/>
            <a:ext cx="8671035" cy="3336811"/>
          </a:xfrm>
          <a:prstGeom prst="rect">
            <a:avLst/>
          </a:prstGeom>
        </p:spPr>
        <p:txBody>
          <a:bodyPr vert="horz" wrap="square" lIns="0" tIns="12700" rIns="0" bIns="0" rtlCol="0">
            <a:spAutoFit/>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project management software benefits businesses by tracking the progress of projects, campaigns, resources, allocation, and tasks across an organization.</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a project management software, project managers and team operations leads can better understand how organizations and teams are pacing, and help keep teams on the same page.</a:t>
            </a:r>
          </a:p>
        </p:txBody>
      </p:sp>
    </p:spTree>
    <p:extLst>
      <p:ext uri="{BB962C8B-B14F-4D97-AF65-F5344CB8AC3E}">
        <p14:creationId xmlns:p14="http://schemas.microsoft.com/office/powerpoint/2010/main" val="2874234099"/>
      </p:ext>
    </p:extLst>
  </p:cSld>
  <p:clrMapOvr>
    <a:masterClrMapping/>
  </p:clrMapOvr>
  <p:transition>
    <p:zo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4" y="0"/>
            <a:ext cx="8797159" cy="505267"/>
          </a:xfrm>
          <a:prstGeom prst="rect">
            <a:avLst/>
          </a:prstGeom>
        </p:spPr>
        <p:txBody>
          <a:bodyPr vert="horz" wrap="square" lIns="0" tIns="12700" rIns="0" bIns="0" rtlCol="0">
            <a:spAutoFit/>
          </a:bodyPr>
          <a:lstStyle/>
          <a:p>
            <a:r>
              <a:rPr lang="en-US" sz="3200" dirty="0">
                <a:solidFill>
                  <a:srgbClr val="FF0000"/>
                </a:solidFill>
              </a:rPr>
              <a:t> Some Project Management Software Programs</a:t>
            </a:r>
          </a:p>
        </p:txBody>
      </p:sp>
      <p:sp>
        <p:nvSpPr>
          <p:cNvPr id="5" name="object 5"/>
          <p:cNvSpPr txBox="1">
            <a:spLocks noGrp="1"/>
          </p:cNvSpPr>
          <p:nvPr>
            <p:ph type="body" idx="1"/>
          </p:nvPr>
        </p:nvSpPr>
        <p:spPr>
          <a:xfrm>
            <a:off x="157655" y="1008993"/>
            <a:ext cx="8671035" cy="6106800"/>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Hive</a:t>
            </a:r>
            <a:r>
              <a:rPr lang="en-US" dirty="0">
                <a:latin typeface="Times New Roman" panose="02020603050405020304" pitchFamily="18" charset="0"/>
                <a:cs typeface="Times New Roman" panose="02020603050405020304" pitchFamily="18" charset="0"/>
              </a:rPr>
              <a:t> is a comprehensive, all-in-one project and campaign management tool .Hive takes project management to the next level with native chat, native email, over 1,000 integrations and flexible project views, which include Gantt, </a:t>
            </a:r>
            <a:r>
              <a:rPr lang="en-US" dirty="0" err="1">
                <a:latin typeface="Times New Roman" panose="02020603050405020304" pitchFamily="18" charset="0"/>
                <a:cs typeface="Times New Roman" panose="02020603050405020304" pitchFamily="18" charset="0"/>
              </a:rPr>
              <a:t>Kanban</a:t>
            </a:r>
            <a:r>
              <a:rPr lang="en-US" dirty="0">
                <a:latin typeface="Times New Roman" panose="02020603050405020304" pitchFamily="18" charset="0"/>
                <a:cs typeface="Times New Roman" panose="02020603050405020304" pitchFamily="18" charset="0"/>
              </a:rPr>
              <a:t>, calendar, portfolio and table view.</a:t>
            </a:r>
          </a:p>
          <a:p>
            <a:pPr marL="571500" indent="-342900" algn="just">
              <a:lnSpc>
                <a:spcPct val="150000"/>
              </a:lnSpc>
              <a:buFont typeface="Arial" panose="020B0604020202020204" pitchFamily="34" charset="0"/>
              <a:buChar char="•"/>
            </a:pPr>
            <a:r>
              <a:rPr lang="en-US" b="1" dirty="0" err="1">
                <a:solidFill>
                  <a:srgbClr val="FF0000"/>
                </a:solidFill>
                <a:latin typeface="Times New Roman" panose="02020603050405020304" pitchFamily="18" charset="0"/>
                <a:cs typeface="Times New Roman" panose="02020603050405020304" pitchFamily="18" charset="0"/>
                <a:hlinkClick r:id="rId2"/>
              </a:rPr>
              <a:t>Trello</a:t>
            </a:r>
            <a:r>
              <a:rPr lang="en-US" dirty="0">
                <a:latin typeface="Times New Roman" panose="02020603050405020304" pitchFamily="18" charset="0"/>
                <a:cs typeface="Times New Roman" panose="02020603050405020304" pitchFamily="18" charset="0"/>
              </a:rPr>
              <a:t> is a great option for small teams or individuals looking to utilize a simple project management tool. The tool is </a:t>
            </a:r>
            <a:r>
              <a:rPr lang="en-US" dirty="0" err="1">
                <a:latin typeface="Times New Roman" panose="02020603050405020304" pitchFamily="18" charset="0"/>
                <a:cs typeface="Times New Roman" panose="02020603050405020304" pitchFamily="18" charset="0"/>
              </a:rPr>
              <a:t>Kanban</a:t>
            </a:r>
            <a:r>
              <a:rPr lang="en-US" dirty="0">
                <a:latin typeface="Times New Roman" panose="02020603050405020304" pitchFamily="18" charset="0"/>
                <a:cs typeface="Times New Roman" panose="02020603050405020304" pitchFamily="18" charset="0"/>
              </a:rPr>
              <a:t> board-based, which is a</a:t>
            </a:r>
            <a:r>
              <a:rPr lang="en-US" dirty="0">
                <a:latin typeface="Times New Roman" panose="02020603050405020304" pitchFamily="18" charset="0"/>
                <a:cs typeface="Times New Roman" panose="02020603050405020304" pitchFamily="18" charset="0"/>
                <a:hlinkClick r:id="rId3"/>
              </a:rPr>
              <a:t> </a:t>
            </a:r>
            <a:r>
              <a:rPr lang="en-US" dirty="0">
                <a:latin typeface="Times New Roman" panose="02020603050405020304" pitchFamily="18" charset="0"/>
                <a:cs typeface="Times New Roman" panose="02020603050405020304" pitchFamily="18" charset="0"/>
              </a:rPr>
              <a:t>project management methodology started by an industrial engineer in the 40s. Cards are the basics of </a:t>
            </a:r>
            <a:r>
              <a:rPr lang="en-US" dirty="0" err="1">
                <a:latin typeface="Times New Roman" panose="02020603050405020304" pitchFamily="18" charset="0"/>
                <a:cs typeface="Times New Roman" panose="02020603050405020304" pitchFamily="18" charset="0"/>
              </a:rPr>
              <a:t>Trello</a:t>
            </a:r>
            <a:r>
              <a:rPr lang="en-US" dirty="0">
                <a:latin typeface="Times New Roman" panose="02020603050405020304" pitchFamily="18" charset="0"/>
                <a:cs typeface="Times New Roman" panose="02020603050405020304" pitchFamily="18" charset="0"/>
              </a:rPr>
              <a:t>, which you can organize into different phases on the board.</a:t>
            </a:r>
          </a:p>
          <a:p>
            <a:pPr marL="571500" indent="-34290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209607"/>
      </p:ext>
    </p:extLst>
  </p:cSld>
  <p:clrMapOvr>
    <a:masterClrMapping/>
  </p:clrMapOvr>
  <p:transition>
    <p:zo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4" y="0"/>
            <a:ext cx="8797159" cy="505267"/>
          </a:xfrm>
          <a:prstGeom prst="rect">
            <a:avLst/>
          </a:prstGeom>
        </p:spPr>
        <p:txBody>
          <a:bodyPr vert="horz" wrap="square" lIns="0" tIns="12700" rIns="0" bIns="0" rtlCol="0">
            <a:spAutoFit/>
          </a:bodyPr>
          <a:lstStyle/>
          <a:p>
            <a:r>
              <a:rPr lang="en-US" sz="3200" dirty="0">
                <a:solidFill>
                  <a:srgbClr val="FF0000"/>
                </a:solidFill>
              </a:rPr>
              <a:t> Some Project Management Software Programs</a:t>
            </a:r>
          </a:p>
        </p:txBody>
      </p:sp>
      <p:sp>
        <p:nvSpPr>
          <p:cNvPr id="5" name="object 5"/>
          <p:cNvSpPr txBox="1">
            <a:spLocks noGrp="1"/>
          </p:cNvSpPr>
          <p:nvPr>
            <p:ph type="body" idx="1"/>
          </p:nvPr>
        </p:nvSpPr>
        <p:spPr>
          <a:xfrm>
            <a:off x="157654" y="751200"/>
            <a:ext cx="8671035" cy="6106800"/>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Asana </a:t>
            </a:r>
            <a:r>
              <a:rPr lang="en-US" dirty="0">
                <a:latin typeface="Times New Roman" panose="02020603050405020304" pitchFamily="18" charset="0"/>
                <a:cs typeface="Times New Roman" panose="02020603050405020304" pitchFamily="18" charset="0"/>
              </a:rPr>
              <a:t>is a user-friendly project management tool that can easily manage small and larger projects, which is why it’s part of our list of best project management </a:t>
            </a:r>
            <a:r>
              <a:rPr lang="en-US" dirty="0" err="1">
                <a:latin typeface="Times New Roman" panose="02020603050405020304" pitchFamily="18" charset="0"/>
                <a:cs typeface="Times New Roman" panose="02020603050405020304" pitchFamily="18" charset="0"/>
              </a:rPr>
              <a:t>softwares</a:t>
            </a:r>
            <a:r>
              <a:rPr lang="en-US" dirty="0">
                <a:latin typeface="Times New Roman" panose="02020603050405020304" pitchFamily="18" charset="0"/>
                <a:cs typeface="Times New Roman" panose="02020603050405020304" pitchFamily="18" charset="0"/>
              </a:rPr>
              <a:t>. The software is designed around tasks and subtasks arranged into different sections that can be assigned to either an individual or teams</a:t>
            </a:r>
          </a:p>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Basecamp</a:t>
            </a:r>
            <a:r>
              <a:rPr lang="en-US" dirty="0">
                <a:latin typeface="Times New Roman" panose="02020603050405020304" pitchFamily="18" charset="0"/>
                <a:cs typeface="Times New Roman" panose="02020603050405020304" pitchFamily="18" charset="0"/>
              </a:rPr>
              <a:t> is a cloud-based tool with lots of features for individuals, project managers or even marketing teams that enables collaboration on tasks. Some of the features include to-do lists for tasks, which can be assigned to different users, and tasks that the system will automatically follow up on when the due date lapses. </a:t>
            </a:r>
          </a:p>
        </p:txBody>
      </p:sp>
    </p:spTree>
    <p:extLst>
      <p:ext uri="{BB962C8B-B14F-4D97-AF65-F5344CB8AC3E}">
        <p14:creationId xmlns:p14="http://schemas.microsoft.com/office/powerpoint/2010/main" val="2201875102"/>
      </p:ext>
    </p:extLst>
  </p:cSld>
  <p:clrMapOvr>
    <a:masterClrMapping/>
  </p:clrMapOvr>
  <p:transition>
    <p:zo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126"/>
          <p:cNvSpPr/>
          <p:nvPr/>
        </p:nvSpPr>
        <p:spPr>
          <a:xfrm>
            <a:off x="1092200" y="2052935"/>
            <a:ext cx="7238999"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Any Queries !!!</a:t>
            </a:r>
            <a:endParaRPr sz="1400" b="0" i="0" u="none" strike="noStrike" cap="none" dirty="0">
              <a:solidFill>
                <a:srgbClr val="FF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Thank you</a:t>
            </a:r>
            <a:endParaRPr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685800" y="213105"/>
            <a:ext cx="6510656"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latin typeface="Times New Roman"/>
                <a:ea typeface="Times New Roman"/>
                <a:cs typeface="Times New Roman"/>
                <a:sym typeface="Times New Roman"/>
              </a:rPr>
              <a:t>System analysis and design</a:t>
            </a:r>
            <a:endParaRPr sz="4000" dirty="0">
              <a:latin typeface="Times New Roman"/>
              <a:ea typeface="Times New Roman"/>
              <a:cs typeface="Times New Roman"/>
              <a:sym typeface="Times New Roman"/>
            </a:endParaRPr>
          </a:p>
        </p:txBody>
      </p:sp>
      <p:sp>
        <p:nvSpPr>
          <p:cNvPr id="180" name="Google Shape;180;p17"/>
          <p:cNvSpPr txBox="1"/>
          <p:nvPr/>
        </p:nvSpPr>
        <p:spPr>
          <a:xfrm>
            <a:off x="241300" y="1619820"/>
            <a:ext cx="8213725" cy="4632032"/>
          </a:xfrm>
          <a:prstGeom prst="rect">
            <a:avLst/>
          </a:prstGeom>
          <a:noFill/>
          <a:ln>
            <a:noFill/>
          </a:ln>
        </p:spPr>
        <p:txBody>
          <a:bodyPr spcFirstLastPara="1" wrap="square" lIns="0" tIns="106675" rIns="0" bIns="0" anchor="t" anchorCtr="0">
            <a:spAutoFit/>
          </a:bodyPr>
          <a:lstStyle/>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Analysis: defining the problem</a:t>
            </a:r>
          </a:p>
          <a:p>
            <a:pPr marL="1028700" lvl="4" indent="635000" algn="just">
              <a:lnSpc>
                <a:spcPct val="150000"/>
              </a:lnSpc>
              <a:buClr>
                <a:srgbClr val="D9B146"/>
              </a:buClr>
              <a:buSzPts val="3200"/>
              <a:buFont typeface="Wingdings" panose="05000000000000000000" pitchFamily="2" charset="2"/>
              <a:buChar char="ü"/>
            </a:pPr>
            <a:r>
              <a:rPr lang="en-US" sz="2800" dirty="0">
                <a:solidFill>
                  <a:srgbClr val="FF0000"/>
                </a:solidFill>
                <a:latin typeface="Times New Roman" panose="02020603050405020304" pitchFamily="18" charset="0"/>
                <a:cs typeface="Times New Roman" panose="02020603050405020304" pitchFamily="18" charset="0"/>
                <a:sym typeface="Helvetica Neue"/>
              </a:rPr>
              <a:t>From requirements to specification</a:t>
            </a:r>
            <a:endParaRPr sz="2800" dirty="0">
              <a:solidFill>
                <a:srgbClr val="FF0000"/>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Design: solving the problem</a:t>
            </a:r>
          </a:p>
          <a:p>
            <a:pPr marL="1028700" lvl="4" indent="635000" algn="just">
              <a:lnSpc>
                <a:spcPct val="150000"/>
              </a:lnSpc>
              <a:buClr>
                <a:srgbClr val="D9B146"/>
              </a:buClr>
              <a:buSzPts val="3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sym typeface="Helvetica Neue"/>
              </a:rPr>
              <a:t> </a:t>
            </a:r>
            <a:r>
              <a:rPr lang="en-US" sz="2800" dirty="0">
                <a:solidFill>
                  <a:srgbClr val="FF0000"/>
                </a:solidFill>
                <a:latin typeface="Times New Roman" panose="02020603050405020304" pitchFamily="18" charset="0"/>
                <a:cs typeface="Times New Roman" panose="02020603050405020304" pitchFamily="18" charset="0"/>
                <a:sym typeface="Helvetica Neue"/>
              </a:rPr>
              <a:t>From specification to implementation</a:t>
            </a:r>
            <a:endParaRPr sz="2800" dirty="0">
              <a:solidFill>
                <a:srgbClr val="FF0000"/>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Modern System Analysis &amp; Design, </a:t>
            </a:r>
            <a:r>
              <a:rPr lang="en-US" sz="2800" dirty="0" smtClean="0">
                <a:latin typeface="Times New Roman" panose="02020603050405020304" pitchFamily="18" charset="0"/>
                <a:cs typeface="Times New Roman" panose="02020603050405020304" pitchFamily="18" charset="0"/>
                <a:sym typeface="Helvetica Neue"/>
              </a:rPr>
              <a:t>4</a:t>
            </a:r>
            <a:r>
              <a:rPr lang="en-US" sz="2800" baseline="30000" dirty="0" smtClean="0">
                <a:latin typeface="Times New Roman" panose="02020603050405020304" pitchFamily="18" charset="0"/>
                <a:cs typeface="Times New Roman" panose="02020603050405020304" pitchFamily="18" charset="0"/>
                <a:sym typeface="Helvetica Neue"/>
              </a:rPr>
              <a:t>th</a:t>
            </a:r>
            <a:r>
              <a:rPr lang="en-US" sz="2800" dirty="0" smtClean="0">
                <a:latin typeface="Times New Roman" panose="02020603050405020304" pitchFamily="18" charset="0"/>
                <a:cs typeface="Times New Roman" panose="02020603050405020304" pitchFamily="18" charset="0"/>
                <a:sym typeface="Helvetica Neue"/>
              </a:rPr>
              <a:t>Jefferey </a:t>
            </a:r>
            <a:r>
              <a:rPr lang="en-US" sz="2800" dirty="0">
                <a:latin typeface="Times New Roman" panose="02020603050405020304" pitchFamily="18" charset="0"/>
                <a:cs typeface="Times New Roman" panose="02020603050405020304" pitchFamily="18" charset="0"/>
                <a:sym typeface="Helvetica Neue"/>
              </a:rPr>
              <a:t>A. Hoffer, Joey F. George and Joseph. S. </a:t>
            </a:r>
            <a:r>
              <a:rPr lang="en-US" sz="2800" dirty="0" err="1">
                <a:latin typeface="Times New Roman" panose="02020603050405020304" pitchFamily="18" charset="0"/>
                <a:cs typeface="Times New Roman" panose="02020603050405020304" pitchFamily="18" charset="0"/>
                <a:sym typeface="Helvetica Neue"/>
              </a:rPr>
              <a:t>Valacich</a:t>
            </a:r>
            <a:r>
              <a:rPr lang="en-US" sz="2800" dirty="0">
                <a:latin typeface="Times New Roman" panose="02020603050405020304" pitchFamily="18" charset="0"/>
                <a:cs typeface="Times New Roman" panose="02020603050405020304" pitchFamily="18" charset="0"/>
                <a:sym typeface="Helvetica Neue"/>
              </a:rPr>
              <a:t>, Prentice-Hall,</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508000" y="403598"/>
            <a:ext cx="8203692"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 Analysis vs. System Design</a:t>
            </a:r>
            <a:endParaRPr sz="4000" dirty="0"/>
          </a:p>
        </p:txBody>
      </p:sp>
      <p:sp>
        <p:nvSpPr>
          <p:cNvPr id="187" name="Google Shape;187;p18"/>
          <p:cNvSpPr txBox="1"/>
          <p:nvPr/>
        </p:nvSpPr>
        <p:spPr>
          <a:xfrm>
            <a:off x="508000" y="1798332"/>
            <a:ext cx="8035798" cy="4342209"/>
          </a:xfrm>
          <a:prstGeom prst="rect">
            <a:avLst/>
          </a:prstGeom>
          <a:noFill/>
          <a:ln>
            <a:noFill/>
          </a:ln>
        </p:spPr>
        <p:txBody>
          <a:bodyPr spcFirstLastPara="1" wrap="square" lIns="0" tIns="106675" rIns="0" bIns="0" anchor="t" anchorCtr="0">
            <a:spAutoFit/>
          </a:bodyPr>
          <a:lstStyle/>
          <a:p>
            <a:pPr marL="299085" marR="0" lvl="0" indent="-287019" algn="l" rtl="0">
              <a:lnSpc>
                <a:spcPct val="100000"/>
              </a:lnSpc>
              <a:spcBef>
                <a:spcPts val="0"/>
              </a:spcBef>
              <a:spcAft>
                <a:spcPts val="0"/>
              </a:spcAft>
              <a:buClr>
                <a:srgbClr val="D9B146"/>
              </a:buClr>
              <a:buSzPts val="3200"/>
              <a:buFont typeface="Arial"/>
              <a:buChar char="•"/>
            </a:pPr>
            <a:r>
              <a:rPr lang="en-US" sz="2800" b="0" i="0" u="none" strike="noStrike" cap="none" dirty="0">
                <a:solidFill>
                  <a:srgbClr val="FF0000"/>
                </a:solidFill>
                <a:latin typeface="Helvetica Neue"/>
                <a:ea typeface="Helvetica Neue"/>
                <a:cs typeface="Helvetica Neue"/>
                <a:sym typeface="Helvetica Neue"/>
              </a:rPr>
              <a:t>System Analysis:</a:t>
            </a:r>
            <a:endParaRPr sz="2800" b="0" i="0" u="none" strike="noStrike" cap="none" dirty="0">
              <a:solidFill>
                <a:schemeClr val="dk1"/>
              </a:solidFill>
              <a:latin typeface="Helvetica Neue"/>
              <a:ea typeface="Helvetica Neue"/>
              <a:cs typeface="Helvetica Neue"/>
              <a:sym typeface="Helvetica Neue"/>
            </a:endParaRPr>
          </a:p>
          <a:p>
            <a:pPr marL="457200" lvl="4" indent="520700" algn="just">
              <a:lnSpc>
                <a:spcPct val="150000"/>
              </a:lnSpc>
              <a:buClr>
                <a:srgbClr val="D9B146"/>
              </a:buClr>
              <a:buSzPts val="3200"/>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sym typeface="Helvetica Neue"/>
              </a:rPr>
              <a:t>Investigation of the problem and requirement rather  than solution.</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457200" marR="0" lvl="1" indent="0" algn="l" rtl="0">
              <a:lnSpc>
                <a:spcPct val="100000"/>
              </a:lnSpc>
              <a:spcBef>
                <a:spcPts val="0"/>
              </a:spcBef>
              <a:spcAft>
                <a:spcPts val="0"/>
              </a:spcAft>
              <a:buClr>
                <a:srgbClr val="D9B146"/>
              </a:buClr>
              <a:buSzPts val="3200"/>
              <a:buFont typeface="Arial"/>
              <a:buNone/>
            </a:pPr>
            <a:endParaRPr sz="3200" b="0" i="0" u="none" strike="noStrike" cap="none" dirty="0">
              <a:solidFill>
                <a:schemeClr val="dk1"/>
              </a:solidFill>
              <a:latin typeface="Helvetica Neue"/>
              <a:ea typeface="Helvetica Neue"/>
              <a:cs typeface="Helvetica Neue"/>
              <a:sym typeface="Helvetica Neue"/>
            </a:endParaRPr>
          </a:p>
          <a:p>
            <a:pPr marL="299085" marR="0" lvl="0" indent="-287019" algn="l" rtl="0">
              <a:lnSpc>
                <a:spcPct val="100000"/>
              </a:lnSpc>
              <a:spcBef>
                <a:spcPts val="2285"/>
              </a:spcBef>
              <a:spcAft>
                <a:spcPts val="0"/>
              </a:spcAft>
              <a:buClr>
                <a:srgbClr val="D9B146"/>
              </a:buClr>
              <a:buSzPts val="3200"/>
              <a:buFont typeface="Arial"/>
              <a:buChar char="•"/>
            </a:pPr>
            <a:r>
              <a:rPr lang="en-US" sz="2800" b="0" i="0" u="none" strike="noStrike" cap="none" dirty="0">
                <a:solidFill>
                  <a:srgbClr val="FF0000"/>
                </a:solidFill>
                <a:latin typeface="Helvetica Neue"/>
                <a:ea typeface="Helvetica Neue"/>
                <a:cs typeface="Helvetica Neue"/>
                <a:sym typeface="Helvetica Neue"/>
              </a:rPr>
              <a:t>System Design:</a:t>
            </a:r>
            <a:endParaRPr sz="2800" b="0" i="0" u="none" strike="noStrike" cap="none" dirty="0">
              <a:solidFill>
                <a:schemeClr val="dk1"/>
              </a:solidFill>
              <a:latin typeface="Helvetica Neue"/>
              <a:ea typeface="Helvetica Neue"/>
              <a:cs typeface="Helvetica Neue"/>
              <a:sym typeface="Helvetica Neue"/>
            </a:endParaRPr>
          </a:p>
          <a:p>
            <a:pPr marL="457200" lvl="4" indent="520700">
              <a:lnSpc>
                <a:spcPct val="150000"/>
              </a:lnSpc>
              <a:buClr>
                <a:srgbClr val="D9B146"/>
              </a:buClr>
              <a:buSzPts val="3200"/>
              <a:buFont typeface="Wingdings" panose="05000000000000000000" pitchFamily="2" charset="2"/>
              <a:buChar char="ü"/>
            </a:pPr>
            <a:r>
              <a:rPr lang="en-US" sz="2800" dirty="0" smtClean="0">
                <a:solidFill>
                  <a:schemeClr val="tx1"/>
                </a:solidFill>
                <a:latin typeface="Times New Roman" panose="02020603050405020304" pitchFamily="18" charset="0"/>
                <a:cs typeface="Times New Roman" panose="02020603050405020304" pitchFamily="18" charset="0"/>
                <a:sym typeface="Helvetica Neue"/>
              </a:rPr>
              <a:t>A conceptual</a:t>
            </a:r>
            <a:r>
              <a:rPr lang="en-US" sz="2800" dirty="0">
                <a:solidFill>
                  <a:schemeClr val="tx1"/>
                </a:solidFill>
                <a:latin typeface="Times New Roman" panose="02020603050405020304" pitchFamily="18" charset="0"/>
                <a:cs typeface="Times New Roman" panose="02020603050405020304" pitchFamily="18" charset="0"/>
                <a:sym typeface="Helvetica Neue"/>
              </a:rPr>
              <a:t> </a:t>
            </a:r>
            <a:r>
              <a:rPr lang="en-US" sz="2800" dirty="0" smtClean="0">
                <a:solidFill>
                  <a:schemeClr val="tx1"/>
                </a:solidFill>
                <a:latin typeface="Times New Roman" panose="02020603050405020304" pitchFamily="18" charset="0"/>
                <a:cs typeface="Times New Roman" panose="02020603050405020304" pitchFamily="18" charset="0"/>
                <a:sym typeface="Helvetica Neue"/>
              </a:rPr>
              <a:t>solution that fulfills the</a:t>
            </a:r>
            <a:r>
              <a:rPr lang="en-US" sz="2800" dirty="0">
                <a:solidFill>
                  <a:schemeClr val="tx1"/>
                </a:solidFill>
                <a:latin typeface="Times New Roman" panose="02020603050405020304" pitchFamily="18" charset="0"/>
                <a:cs typeface="Times New Roman" panose="02020603050405020304" pitchFamily="18" charset="0"/>
                <a:sym typeface="Helvetica Neue"/>
              </a:rPr>
              <a:t>	requirements, rather than implementation.</a:t>
            </a:r>
            <a:endParaRPr sz="28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7542" y="623455"/>
            <a:ext cx="7729855" cy="8125301"/>
          </a:xfrm>
        </p:spPr>
        <p:txBody>
          <a:bodyPr/>
          <a:lstStyle/>
          <a:p>
            <a:r>
              <a:rPr lang="en-US" b="1" dirty="0" smtClean="0">
                <a:latin typeface="Times New Roman" panose="02020603050405020304" pitchFamily="18" charset="0"/>
                <a:cs typeface="Times New Roman" panose="02020603050405020304" pitchFamily="18" charset="0"/>
              </a:rPr>
              <a:t>Syllabus:</a:t>
            </a:r>
          </a:p>
          <a:p>
            <a:pPr marL="685800" indent="-457200">
              <a:buFont typeface="+mj-lt"/>
              <a:buAutoNum type="arabicPeriod"/>
            </a:pPr>
            <a:r>
              <a:rPr lang="en-US" b="1" dirty="0" smtClean="0">
                <a:latin typeface="Times New Roman" panose="02020603050405020304" pitchFamily="18" charset="0"/>
                <a:cs typeface="Times New Roman" panose="02020603050405020304" pitchFamily="18" charset="0"/>
              </a:rPr>
              <a:t>The System Development Environment; </a:t>
            </a:r>
            <a:r>
              <a:rPr lang="en-US" dirty="0" smtClean="0">
                <a:latin typeface="Times New Roman" panose="02020603050405020304" pitchFamily="18" charset="0"/>
                <a:cs typeface="Times New Roman" panose="02020603050405020304" pitchFamily="18" charset="0"/>
              </a:rPr>
              <a:t>Introduction, A modern approach to System Analysis and Design, Developing Information Systems, System Development Life Cycle, the heart of system development Process &amp; the traditional Waterfall SDLC; CASE Tools.</a:t>
            </a:r>
          </a:p>
          <a:p>
            <a:pPr marL="685800" indent="-457200">
              <a:buFont typeface="+mj-lt"/>
              <a:buAutoNum type="arabicPeriod"/>
            </a:pPr>
            <a:r>
              <a:rPr lang="en-US" b="1" dirty="0" smtClean="0">
                <a:latin typeface="Times New Roman" panose="02020603050405020304" pitchFamily="18" charset="0"/>
                <a:cs typeface="Times New Roman" panose="02020603050405020304" pitchFamily="18" charset="0"/>
              </a:rPr>
              <a:t>Other Approaches: </a:t>
            </a:r>
            <a:r>
              <a:rPr lang="en-US" dirty="0" smtClean="0">
                <a:latin typeface="Times New Roman" panose="02020603050405020304" pitchFamily="18" charset="0"/>
                <a:cs typeface="Times New Roman" panose="02020603050405020304" pitchFamily="18" charset="0"/>
              </a:rPr>
              <a:t>Prototyping; Spiral: Rapid Application Development; Introduction to Agile Development</a:t>
            </a:r>
          </a:p>
          <a:p>
            <a:pPr marL="685800" indent="-457200">
              <a:buFont typeface="+mj-lt"/>
              <a:buAutoNum type="arabicPeriod"/>
            </a:pPr>
            <a:r>
              <a:rPr lang="en-US" b="1" dirty="0" smtClean="0">
                <a:latin typeface="Times New Roman" panose="02020603050405020304" pitchFamily="18" charset="0"/>
                <a:cs typeface="Times New Roman" panose="02020603050405020304" pitchFamily="18" charset="0"/>
              </a:rPr>
              <a:t>Managing the Information System Project: </a:t>
            </a:r>
            <a:r>
              <a:rPr lang="en-US" dirty="0" smtClean="0">
                <a:latin typeface="Times New Roman" panose="02020603050405020304" pitchFamily="18" charset="0"/>
                <a:cs typeface="Times New Roman" panose="02020603050405020304" pitchFamily="18" charset="0"/>
              </a:rPr>
              <a:t>Introduction; Managing the Information System Project; Representing &amp; Scheduling Project Plans; Using Project Management Software</a:t>
            </a:r>
          </a:p>
          <a:p>
            <a:pPr marL="685800" indent="-457200">
              <a:buFont typeface="+mj-lt"/>
              <a:buAutoNum type="arabicPeriod"/>
            </a:pPr>
            <a:endParaRPr lang="en-US" dirty="0" smtClean="0">
              <a:latin typeface="Times New Roman" panose="02020603050405020304" pitchFamily="18" charset="0"/>
              <a:cs typeface="Times New Roman" panose="02020603050405020304" pitchFamily="18" charset="0"/>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676427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508000" y="403598"/>
            <a:ext cx="8203692"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Systems Development Life Cycle</a:t>
            </a:r>
            <a:endParaRPr sz="4000" dirty="0"/>
          </a:p>
        </p:txBody>
      </p:sp>
      <p:sp>
        <p:nvSpPr>
          <p:cNvPr id="187" name="Google Shape;187;p18"/>
          <p:cNvSpPr txBox="1"/>
          <p:nvPr/>
        </p:nvSpPr>
        <p:spPr>
          <a:xfrm>
            <a:off x="554101" y="1176039"/>
            <a:ext cx="8035798" cy="5278363"/>
          </a:xfrm>
          <a:prstGeom prst="rect">
            <a:avLst/>
          </a:prstGeom>
          <a:noFill/>
          <a:ln>
            <a:noFill/>
          </a:ln>
        </p:spPr>
        <p:txBody>
          <a:bodyPr spcFirstLastPara="1" wrap="square" lIns="0" tIns="106675" rIns="0" bIns="0" anchor="t" anchorCtr="0">
            <a:spAutoFit/>
          </a:bodyPr>
          <a:lstStyle/>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Systems Development Life Cycle is a  systematic approach which explicitly breaks  down the work into phases that are required to  implement either new or modified Information  System.</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 Development Life Cycle (SDLC) is a  conceptual model which includes policies and  procedures for developing or altering systems  throughout their life cycles.</a:t>
            </a:r>
          </a:p>
        </p:txBody>
      </p:sp>
    </p:spTree>
    <p:extLst>
      <p:ext uri="{BB962C8B-B14F-4D97-AF65-F5344CB8AC3E}">
        <p14:creationId xmlns:p14="http://schemas.microsoft.com/office/powerpoint/2010/main" val="2295900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0"/>
          <p:cNvPicPr preferRelativeResize="0"/>
          <p:nvPr/>
        </p:nvPicPr>
        <p:blipFill rotWithShape="1">
          <a:blip r:embed="rId3">
            <a:alphaModFix/>
          </a:blip>
          <a:srcRect/>
          <a:stretch/>
        </p:blipFill>
        <p:spPr>
          <a:xfrm>
            <a:off x="0" y="0"/>
            <a:ext cx="9144000" cy="6857998"/>
          </a:xfrm>
          <a:prstGeom prst="rect">
            <a:avLst/>
          </a:prstGeom>
          <a:noFill/>
          <a:ln>
            <a:noFill/>
          </a:ln>
        </p:spPr>
      </p:pic>
      <p:sp>
        <p:nvSpPr>
          <p:cNvPr id="201" name="Google Shape;201;p20"/>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20"/>
          <p:cNvSpPr txBox="1">
            <a:spLocks noGrp="1"/>
          </p:cNvSpPr>
          <p:nvPr>
            <p:ph type="title"/>
          </p:nvPr>
        </p:nvSpPr>
        <p:spPr>
          <a:xfrm>
            <a:off x="444500" y="-12700"/>
            <a:ext cx="8636000" cy="997709"/>
          </a:xfrm>
          <a:prstGeom prst="rect">
            <a:avLst/>
          </a:prstGeom>
          <a:noFill/>
          <a:ln>
            <a:noFill/>
          </a:ln>
        </p:spPr>
        <p:txBody>
          <a:bodyPr spcFirstLastPara="1" wrap="square" lIns="0" tIns="12700" rIns="0" bIns="0" anchor="t" anchorCtr="0">
            <a:spAutoFit/>
          </a:bodyPr>
          <a:lstStyle/>
          <a:p>
            <a:pPr marL="12700"/>
            <a:r>
              <a:rPr lang="en-US" sz="3200" dirty="0"/>
              <a:t>Systems Development Life Cycle(  Phases of	SDLC )</a:t>
            </a:r>
            <a:endParaRPr sz="3200" dirty="0"/>
          </a:p>
        </p:txBody>
      </p:sp>
      <p:pic>
        <p:nvPicPr>
          <p:cNvPr id="203" name="Google Shape;203;p20"/>
          <p:cNvPicPr preferRelativeResize="0"/>
          <p:nvPr/>
        </p:nvPicPr>
        <p:blipFill rotWithShape="1">
          <a:blip r:embed="rId4">
            <a:alphaModFix/>
          </a:blip>
          <a:srcRect/>
          <a:stretch/>
        </p:blipFill>
        <p:spPr>
          <a:xfrm>
            <a:off x="762000" y="1066800"/>
            <a:ext cx="8001000" cy="55626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1"/>
          <p:cNvPicPr preferRelativeResize="0"/>
          <p:nvPr/>
        </p:nvPicPr>
        <p:blipFill rotWithShape="1">
          <a:blip r:embed="rId3">
            <a:alphaModFix/>
          </a:blip>
          <a:srcRect/>
          <a:stretch/>
        </p:blipFill>
        <p:spPr>
          <a:xfrm>
            <a:off x="0" y="0"/>
            <a:ext cx="9144000" cy="6857998"/>
          </a:xfrm>
          <a:prstGeom prst="rect">
            <a:avLst/>
          </a:prstGeom>
          <a:noFill/>
          <a:ln>
            <a:noFill/>
          </a:ln>
        </p:spPr>
      </p:pic>
      <p:grpSp>
        <p:nvGrpSpPr>
          <p:cNvPr id="209" name="Google Shape;209;p21"/>
          <p:cNvGrpSpPr/>
          <p:nvPr/>
        </p:nvGrpSpPr>
        <p:grpSpPr>
          <a:xfrm>
            <a:off x="533400" y="1143000"/>
            <a:ext cx="8458200" cy="5213604"/>
            <a:chOff x="533400" y="1143000"/>
            <a:chExt cx="8458200" cy="5213604"/>
          </a:xfrm>
        </p:grpSpPr>
        <p:sp>
          <p:nvSpPr>
            <p:cNvPr id="210" name="Google Shape;210;p21"/>
            <p:cNvSpPr/>
            <p:nvPr/>
          </p:nvSpPr>
          <p:spPr>
            <a:xfrm>
              <a:off x="1278636" y="2354580"/>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1" name="Google Shape;211;p21"/>
            <p:cNvPicPr preferRelativeResize="0"/>
            <p:nvPr/>
          </p:nvPicPr>
          <p:blipFill rotWithShape="1">
            <a:blip r:embed="rId4">
              <a:alphaModFix/>
            </a:blip>
            <a:srcRect/>
            <a:stretch/>
          </p:blipFill>
          <p:spPr>
            <a:xfrm>
              <a:off x="533400" y="1143000"/>
              <a:ext cx="8458200" cy="5213604"/>
            </a:xfrm>
            <a:prstGeom prst="rect">
              <a:avLst/>
            </a:prstGeom>
            <a:noFill/>
            <a:ln>
              <a:noFill/>
            </a:ln>
          </p:spPr>
        </p:pic>
      </p:grpSp>
      <p:sp>
        <p:nvSpPr>
          <p:cNvPr id="212" name="Google Shape;212;p21"/>
          <p:cNvSpPr txBox="1">
            <a:spLocks noGrp="1"/>
          </p:cNvSpPr>
          <p:nvPr>
            <p:ph type="title"/>
          </p:nvPr>
        </p:nvSpPr>
        <p:spPr>
          <a:xfrm>
            <a:off x="1305560" y="0"/>
            <a:ext cx="6536055" cy="1059264"/>
          </a:xfrm>
          <a:prstGeom prst="rect">
            <a:avLst/>
          </a:prstGeom>
          <a:noFill/>
          <a:ln>
            <a:noFill/>
          </a:ln>
        </p:spPr>
        <p:txBody>
          <a:bodyPr spcFirstLastPara="1" wrap="square" lIns="0" tIns="12700" rIns="0" bIns="0" anchor="t" anchorCtr="0">
            <a:spAutoFit/>
          </a:bodyPr>
          <a:lstStyle/>
          <a:p>
            <a:pPr marL="1521460" marR="5080" lvl="0" indent="-1509395" algn="l" rtl="0">
              <a:lnSpc>
                <a:spcPct val="100000"/>
              </a:lnSpc>
              <a:spcBef>
                <a:spcPts val="0"/>
              </a:spcBef>
              <a:spcAft>
                <a:spcPts val="0"/>
              </a:spcAft>
              <a:buSzPts val="1400"/>
              <a:buNone/>
            </a:pPr>
            <a:r>
              <a:rPr lang="en-US" sz="3200" dirty="0"/>
              <a:t>Systems Development Life Cycle(  Phases of	SDLC </a:t>
            </a:r>
            <a:r>
              <a:rPr lang="en-US" dirty="0">
                <a:solidFill>
                  <a:srgbClr val="3942F7"/>
                </a:solidFill>
              </a:rPr>
              <a:t>)</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2"/>
          <p:cNvSpPr txBox="1">
            <a:spLocks noGrp="1"/>
          </p:cNvSpPr>
          <p:nvPr>
            <p:ph type="title"/>
          </p:nvPr>
        </p:nvSpPr>
        <p:spPr>
          <a:xfrm>
            <a:off x="1978174" y="105740"/>
            <a:ext cx="5127625" cy="505267"/>
          </a:xfrm>
          <a:prstGeom prst="rect">
            <a:avLst/>
          </a:prstGeom>
          <a:noFill/>
          <a:ln>
            <a:noFill/>
          </a:ln>
        </p:spPr>
        <p:txBody>
          <a:bodyPr spcFirstLastPara="1" wrap="square" lIns="0" tIns="12700" rIns="0" bIns="0" anchor="t" anchorCtr="0">
            <a:spAutoFit/>
          </a:bodyPr>
          <a:lstStyle/>
          <a:p>
            <a:pPr marL="1521460" marR="5080" indent="-1509395"/>
            <a:r>
              <a:rPr lang="en-US" sz="3200" dirty="0"/>
              <a:t>Phases of	SDLC </a:t>
            </a:r>
            <a:r>
              <a:rPr lang="en-US" sz="3200" dirty="0" err="1"/>
              <a:t>Contd</a:t>
            </a:r>
            <a:r>
              <a:rPr lang="en-US" sz="3200" dirty="0"/>
              <a:t>….</a:t>
            </a:r>
          </a:p>
        </p:txBody>
      </p:sp>
      <p:sp>
        <p:nvSpPr>
          <p:cNvPr id="219" name="Google Shape;219;p22"/>
          <p:cNvSpPr txBox="1"/>
          <p:nvPr/>
        </p:nvSpPr>
        <p:spPr>
          <a:xfrm>
            <a:off x="353769" y="879073"/>
            <a:ext cx="8376437" cy="5720787"/>
          </a:xfrm>
          <a:prstGeom prst="rect">
            <a:avLst/>
          </a:prstGeom>
          <a:noFill/>
          <a:ln>
            <a:noFill/>
          </a:ln>
        </p:spPr>
        <p:txBody>
          <a:bodyPr spcFirstLastPara="1" wrap="square" lIns="0" tIns="1181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Feasibility Study or Planning</a:t>
            </a:r>
            <a:endParaRPr lang="en-US" sz="2800" b="0" i="0" u="none" strike="noStrike" cap="none" dirty="0">
              <a:solidFill>
                <a:schemeClr val="dk1"/>
              </a:solidFill>
              <a:latin typeface="Arial"/>
              <a:ea typeface="Arial"/>
              <a:cs typeface="Arial"/>
              <a:sym typeface="Arial"/>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Define the problem and scope of existing system.	</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Overview the new system and determine its objectives.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Confirm project feasibility and produce the project Schedule.</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During this phase, threats, constraints, integration and security of  system are also considered.</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 feasibility report for the entire project is created at the end of this  phase.</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23"/>
          <p:cNvSpPr/>
          <p:nvPr/>
        </p:nvSpPr>
        <p:spPr>
          <a:xfrm>
            <a:off x="1255877" y="11734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23"/>
          <p:cNvSpPr txBox="1">
            <a:spLocks noGrp="1"/>
          </p:cNvSpPr>
          <p:nvPr>
            <p:ph type="title"/>
          </p:nvPr>
        </p:nvSpPr>
        <p:spPr>
          <a:xfrm>
            <a:off x="1044865" y="87828"/>
            <a:ext cx="7017767" cy="504610"/>
          </a:xfrm>
          <a:prstGeom prst="rect">
            <a:avLst/>
          </a:prstGeom>
          <a:noFill/>
          <a:ln>
            <a:noFill/>
          </a:ln>
        </p:spPr>
        <p:txBody>
          <a:bodyPr spcFirstLastPara="1" wrap="square" lIns="0" tIns="12050" rIns="0" bIns="0" anchor="t" anchorCtr="0">
            <a:spAutoFit/>
          </a:bodyPr>
          <a:lstStyle/>
          <a:p>
            <a:pPr marL="1521460" marR="5080" lvl="0" indent="-1509395"/>
            <a:r>
              <a:rPr lang="en-US" sz="3200" dirty="0"/>
              <a:t>SDLC phases    			</a:t>
            </a:r>
            <a:r>
              <a:rPr lang="en-US" sz="2000" dirty="0" err="1"/>
              <a:t>Contd</a:t>
            </a:r>
            <a:r>
              <a:rPr lang="en-US" sz="2000" dirty="0"/>
              <a:t>…</a:t>
            </a:r>
            <a:endParaRPr sz="2000" dirty="0"/>
          </a:p>
        </p:txBody>
      </p:sp>
      <p:sp>
        <p:nvSpPr>
          <p:cNvPr id="227" name="Google Shape;227;p23"/>
          <p:cNvSpPr txBox="1"/>
          <p:nvPr/>
        </p:nvSpPr>
        <p:spPr>
          <a:xfrm>
            <a:off x="152399" y="786118"/>
            <a:ext cx="8839200" cy="6158076"/>
          </a:xfrm>
          <a:prstGeom prst="rect">
            <a:avLst/>
          </a:prstGeom>
          <a:noFill/>
          <a:ln>
            <a:noFill/>
          </a:ln>
        </p:spPr>
        <p:txBody>
          <a:bodyPr spcFirstLastPara="1" wrap="square" lIns="0" tIns="838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6F2F9F"/>
                </a:solidFill>
                <a:latin typeface="Arial"/>
                <a:ea typeface="Arial"/>
                <a:cs typeface="Arial"/>
                <a:sym typeface="Arial"/>
              </a:rPr>
              <a:t>Analysis and Specification</a:t>
            </a:r>
            <a:endParaRPr sz="2400" b="0" i="0" u="none" strike="noStrike" cap="none" dirty="0">
              <a:solidFill>
                <a:schemeClr val="dk1"/>
              </a:solidFill>
              <a:latin typeface="Arial"/>
              <a:ea typeface="Arial"/>
              <a:cs typeface="Arial"/>
              <a:sym typeface="Arial"/>
            </a:endParaRPr>
          </a:p>
          <a:p>
            <a:pPr marL="299085" marR="0" lvl="0" indent="-287019" algn="l" rtl="0">
              <a:lnSpc>
                <a:spcPct val="100000"/>
              </a:lnSpc>
              <a:spcBef>
                <a:spcPts val="840"/>
              </a:spcBef>
              <a:spcAft>
                <a:spcPts val="0"/>
              </a:spcAft>
              <a:buClr>
                <a:srgbClr val="D9B146"/>
              </a:buClr>
              <a:buSzPts val="2300"/>
              <a:buFont typeface="Arial"/>
              <a:buChar char="•"/>
            </a:pPr>
            <a:r>
              <a:rPr lang="en-US" sz="2800" dirty="0">
                <a:latin typeface="Times New Roman" panose="02020603050405020304" pitchFamily="18" charset="0"/>
                <a:cs typeface="Times New Roman" panose="02020603050405020304" pitchFamily="18" charset="0"/>
                <a:sym typeface="Helvetica Neue"/>
              </a:rPr>
              <a:t>Gather, analyze, and validate the information.</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Define the requirements and prototypes for new system.</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Evaluate the alternatives and prioritize the requirements.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Examine the information needs of end-user and enhances the system goal.</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 Software Requirement Specification (SRS) document, which  specifies the software, hardware, functional, and network  requirements of the system is prepared at the end of this phase.</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Google Shape;234;p24"/>
          <p:cNvSpPr txBox="1">
            <a:spLocks noGrp="1"/>
          </p:cNvSpPr>
          <p:nvPr>
            <p:ph type="title"/>
          </p:nvPr>
        </p:nvSpPr>
        <p:spPr>
          <a:xfrm>
            <a:off x="609600" y="177277"/>
            <a:ext cx="6247638" cy="504610"/>
          </a:xfrm>
          <a:prstGeom prst="rect">
            <a:avLst/>
          </a:prstGeom>
          <a:noFill/>
          <a:ln>
            <a:noFill/>
          </a:ln>
        </p:spPr>
        <p:txBody>
          <a:bodyPr spcFirstLastPara="1" wrap="square" lIns="0" tIns="12050" rIns="0" bIns="0" anchor="t" anchorCtr="0">
            <a:spAutoFit/>
          </a:bodyPr>
          <a:lstStyle/>
          <a:p>
            <a:pPr marL="1521460" marR="5080" indent="-1509395"/>
            <a:r>
              <a:rPr lang="en-US" sz="3200" dirty="0"/>
              <a:t>SDLC Phases 		</a:t>
            </a:r>
            <a:r>
              <a:rPr lang="en-US" sz="1600" dirty="0" err="1"/>
              <a:t>Contd</a:t>
            </a:r>
            <a:r>
              <a:rPr lang="en-US" sz="1600" dirty="0"/>
              <a:t>…</a:t>
            </a:r>
            <a:endParaRPr sz="1600" dirty="0"/>
          </a:p>
        </p:txBody>
      </p:sp>
      <p:sp>
        <p:nvSpPr>
          <p:cNvPr id="235" name="Google Shape;235;p24"/>
          <p:cNvSpPr txBox="1"/>
          <p:nvPr/>
        </p:nvSpPr>
        <p:spPr>
          <a:xfrm>
            <a:off x="234950" y="1048969"/>
            <a:ext cx="8674099" cy="5720787"/>
          </a:xfrm>
          <a:prstGeom prst="rect">
            <a:avLst/>
          </a:prstGeom>
          <a:noFill/>
          <a:ln>
            <a:noFill/>
          </a:ln>
        </p:spPr>
        <p:txBody>
          <a:bodyPr spcFirstLastPara="1" wrap="square" lIns="0" tIns="1181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System Design</a:t>
            </a:r>
            <a:endParaRPr sz="2800" b="0" i="0" u="none" strike="noStrike" cap="none" dirty="0">
              <a:solidFill>
                <a:schemeClr val="dk1"/>
              </a:solidFill>
              <a:latin typeface="Arial"/>
              <a:ea typeface="Arial"/>
              <a:cs typeface="Arial"/>
              <a:sym typeface="Arial"/>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Includes the design of application, network, databases,  user interfaces, and system interfaces.</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Transform the SRS document into logical structure,  which contains detailed and complete set of  specifications that can be implemented in a  programming language.</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Create a contingency, training, maintenance, and Review the proposed </a:t>
            </a:r>
            <a:r>
              <a:rPr lang="en-US" sz="2800" dirty="0" smtClean="0">
                <a:latin typeface="Times New Roman" panose="02020603050405020304" pitchFamily="18" charset="0"/>
                <a:cs typeface="Times New Roman" panose="02020603050405020304" pitchFamily="18" charset="0"/>
                <a:sym typeface="Helvetica Neue"/>
              </a:rPr>
              <a:t>design</a:t>
            </a:r>
            <a:endParaRPr sz="2800" dirty="0">
              <a:latin typeface="Times New Roman" panose="02020603050405020304" pitchFamily="18" charset="0"/>
              <a:cs typeface="Times New Roman" panose="02020603050405020304" pitchFamily="18" charset="0"/>
              <a:sym typeface="Helvetica Neue"/>
            </a:endParaRPr>
          </a:p>
        </p:txBody>
      </p:sp>
      <p:sp>
        <p:nvSpPr>
          <p:cNvPr id="238" name="Google Shape;238;p24"/>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mes New Roman"/>
                <a:ea typeface="Times New Roman"/>
                <a:cs typeface="Times New Roman"/>
                <a:sym typeface="Times New Roman"/>
              </a:rPr>
              <a:t>27</a:t>
            </a:r>
            <a:endParaRPr sz="1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5"/>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25"/>
          <p:cNvSpPr txBox="1">
            <a:spLocks noGrp="1"/>
          </p:cNvSpPr>
          <p:nvPr>
            <p:ph type="title"/>
          </p:nvPr>
        </p:nvSpPr>
        <p:spPr>
          <a:xfrm>
            <a:off x="1255076" y="114201"/>
            <a:ext cx="659574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SDLC Phases </a:t>
            </a:r>
            <a:r>
              <a:rPr lang="en-US" sz="1600" dirty="0" err="1"/>
              <a:t>Contd</a:t>
            </a:r>
            <a:r>
              <a:rPr lang="en-US" sz="1600" dirty="0"/>
              <a:t>…</a:t>
            </a:r>
            <a:endParaRPr sz="1600" dirty="0"/>
          </a:p>
        </p:txBody>
      </p:sp>
      <p:sp>
        <p:nvSpPr>
          <p:cNvPr id="246" name="Google Shape;246;p25"/>
          <p:cNvSpPr txBox="1"/>
          <p:nvPr/>
        </p:nvSpPr>
        <p:spPr>
          <a:xfrm>
            <a:off x="190498" y="1511201"/>
            <a:ext cx="8724899" cy="4880813"/>
          </a:xfrm>
          <a:prstGeom prst="rect">
            <a:avLst/>
          </a:prstGeom>
          <a:noFill/>
          <a:ln>
            <a:noFill/>
          </a:ln>
        </p:spPr>
        <p:txBody>
          <a:bodyPr spcFirstLastPara="1" wrap="square" lIns="0" tIns="48250"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Implementation</a:t>
            </a:r>
            <a:endParaRPr sz="2600" b="0" i="0" u="none" strike="noStrike" cap="none" dirty="0">
              <a:solidFill>
                <a:schemeClr val="dk1"/>
              </a:solidFill>
              <a:latin typeface="Arial"/>
              <a:ea typeface="Arial"/>
              <a:cs typeface="Arial"/>
              <a:sym typeface="Arial"/>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Implement the design into source code through coding.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Combine all the modules together into training environment  that detects errors and defects.</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A test report which contains errors is prepared through test  plan that includes test related tasks such as test case  generation, testing criteria, and resource allocation for testing.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Integrate the information system into its environment and  install the new system.</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6"/>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26"/>
          <p:cNvSpPr txBox="1">
            <a:spLocks noGrp="1"/>
          </p:cNvSpPr>
          <p:nvPr>
            <p:ph type="title"/>
          </p:nvPr>
        </p:nvSpPr>
        <p:spPr>
          <a:xfrm>
            <a:off x="495300" y="291377"/>
            <a:ext cx="8267699"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SDLC Phases 					</a:t>
            </a:r>
            <a:r>
              <a:rPr lang="en-US" sz="1600" dirty="0"/>
              <a:t>Contd..</a:t>
            </a:r>
            <a:endParaRPr sz="1600" dirty="0"/>
          </a:p>
        </p:txBody>
      </p:sp>
      <p:sp>
        <p:nvSpPr>
          <p:cNvPr id="254" name="Google Shape;254;p26"/>
          <p:cNvSpPr txBox="1"/>
          <p:nvPr/>
        </p:nvSpPr>
        <p:spPr>
          <a:xfrm>
            <a:off x="203201" y="1013841"/>
            <a:ext cx="8851900" cy="5552782"/>
          </a:xfrm>
          <a:prstGeom prst="rect">
            <a:avLst/>
          </a:prstGeom>
          <a:noFill/>
          <a:ln>
            <a:noFill/>
          </a:ln>
        </p:spPr>
        <p:txBody>
          <a:bodyPr spcFirstLastPara="1" wrap="square" lIns="0" tIns="1346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Maintenance/Support</a:t>
            </a:r>
            <a:endParaRPr sz="2800" b="0" i="0" u="none" strike="noStrike" cap="none" dirty="0">
              <a:solidFill>
                <a:schemeClr val="dk1"/>
              </a:solidFill>
              <a:latin typeface="Arial"/>
              <a:ea typeface="Arial"/>
              <a:cs typeface="Arial"/>
              <a:sym typeface="Arial"/>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Include all the activities such as phone support or physical on-site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support for users that is required once the system is installing.</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Implement the changes that software might undergo over a period of  time, or implement any new requirements after the software is  deployed at the customer location.</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It also includes handling the residual errors and resolve any issues  that may exist in the system even after the testing phase.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Maintenance and support may be needed for a longer time for large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systems and for a short time for smaller systems.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2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27"/>
          <p:cNvSpPr txBox="1">
            <a:spLocks noGrp="1"/>
          </p:cNvSpPr>
          <p:nvPr>
            <p:ph type="title"/>
          </p:nvPr>
        </p:nvSpPr>
        <p:spPr>
          <a:xfrm>
            <a:off x="1268983" y="117805"/>
            <a:ext cx="6601459" cy="1123315"/>
          </a:xfrm>
          <a:prstGeom prst="rect">
            <a:avLst/>
          </a:prstGeom>
          <a:noFill/>
          <a:ln>
            <a:noFill/>
          </a:ln>
        </p:spPr>
        <p:txBody>
          <a:bodyPr spcFirstLastPara="1" wrap="square" lIns="0" tIns="12700" rIns="0" bIns="0" anchor="t" anchorCtr="0">
            <a:spAutoFit/>
          </a:bodyPr>
          <a:lstStyle/>
          <a:p>
            <a:pPr marL="2608580" marR="5080" lvl="0" indent="-2596515" algn="l" rtl="0">
              <a:lnSpc>
                <a:spcPct val="100000"/>
              </a:lnSpc>
              <a:spcBef>
                <a:spcPts val="0"/>
              </a:spcBef>
              <a:spcAft>
                <a:spcPts val="0"/>
              </a:spcAft>
              <a:buSzPts val="1400"/>
              <a:buNone/>
            </a:pPr>
            <a:r>
              <a:rPr lang="en-US" dirty="0"/>
              <a:t>Life Cycle of		System Analysis and  Design</a:t>
            </a:r>
            <a:endParaRPr dirty="0"/>
          </a:p>
        </p:txBody>
      </p:sp>
      <p:pic>
        <p:nvPicPr>
          <p:cNvPr id="262" name="Google Shape;262;p27"/>
          <p:cNvPicPr preferRelativeResize="0"/>
          <p:nvPr/>
        </p:nvPicPr>
        <p:blipFill rotWithShape="1">
          <a:blip r:embed="rId3">
            <a:alphaModFix/>
          </a:blip>
          <a:srcRect/>
          <a:stretch/>
        </p:blipFill>
        <p:spPr>
          <a:xfrm>
            <a:off x="226312" y="1241120"/>
            <a:ext cx="8686800" cy="54864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28"/>
          <p:cNvSpPr txBox="1"/>
          <p:nvPr/>
        </p:nvSpPr>
        <p:spPr>
          <a:xfrm>
            <a:off x="215900" y="1534413"/>
            <a:ext cx="8436762" cy="3247684"/>
          </a:xfrm>
          <a:prstGeom prst="rect">
            <a:avLst/>
          </a:prstGeom>
          <a:noFill/>
          <a:ln>
            <a:noFill/>
          </a:ln>
        </p:spPr>
        <p:txBody>
          <a:bodyPr spcFirstLastPara="1" wrap="square" lIns="0" tIns="15875" rIns="0" bIns="0" anchor="t" anchorCtr="0">
            <a:spAutoFit/>
          </a:bodyPr>
          <a:lstStyle/>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The System analyst is a person who is thoroughly  aware of the system and guides the system  development project by giving proper directions. </a:t>
            </a: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He is  an expert having technical and interpersonal skills to  carry out development tasks required at each phase</a:t>
            </a:r>
            <a:r>
              <a:rPr lang="en-US" sz="2800" dirty="0">
                <a:latin typeface="Times New Roman" panose="02020603050405020304" pitchFamily="18" charset="0"/>
                <a:cs typeface="Times New Roman" panose="02020603050405020304" pitchFamily="18" charset="0"/>
                <a:sym typeface="Times New Roman"/>
              </a:rPr>
              <a:t>.</a:t>
            </a:r>
            <a:endParaRPr sz="2800" dirty="0">
              <a:latin typeface="Times New Roman" panose="02020603050405020304" pitchFamily="18" charset="0"/>
              <a:cs typeface="Times New Roman" panose="02020603050405020304" pitchFamily="18" charset="0"/>
              <a:sym typeface="Times New Roman"/>
            </a:endParaRPr>
          </a:p>
        </p:txBody>
      </p:sp>
      <p:sp>
        <p:nvSpPr>
          <p:cNvPr id="5" name="Google Shape;253;p26">
            <a:extLst>
              <a:ext uri="{FF2B5EF4-FFF2-40B4-BE49-F238E27FC236}">
                <a16:creationId xmlns="" xmlns:a16="http://schemas.microsoft.com/office/drawing/2014/main" id="{1DEA73F7-B12A-437C-84B5-C711B301CE5B}"/>
              </a:ext>
            </a:extLst>
          </p:cNvPr>
          <p:cNvSpPr txBox="1">
            <a:spLocks/>
          </p:cNvSpPr>
          <p:nvPr/>
        </p:nvSpPr>
        <p:spPr>
          <a:xfrm>
            <a:off x="495300" y="291377"/>
            <a:ext cx="8267699" cy="56616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gn="ctr">
              <a:buSzPts val="1400"/>
            </a:pPr>
            <a:r>
              <a:rPr lang="en-US" sz="3600" b="1"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System analyst</a:t>
            </a:r>
            <a:endParaRPr lang="en-US" sz="36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1056538" y="479882"/>
            <a:ext cx="7450455" cy="56616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b="0" dirty="0">
                <a:latin typeface="Times New Roman" panose="02020603050405020304" pitchFamily="18" charset="0"/>
                <a:ea typeface="Arial"/>
                <a:cs typeface="Times New Roman" panose="02020603050405020304" pitchFamily="18" charset="0"/>
                <a:sym typeface="Arial"/>
              </a:rPr>
              <a:t>Introduction: Data </a:t>
            </a:r>
            <a:r>
              <a:rPr lang="en-US" b="0" dirty="0" err="1">
                <a:latin typeface="Times New Roman" panose="02020603050405020304" pitchFamily="18" charset="0"/>
                <a:ea typeface="Arial"/>
                <a:cs typeface="Times New Roman" panose="02020603050405020304" pitchFamily="18" charset="0"/>
                <a:sym typeface="Arial"/>
              </a:rPr>
              <a:t>Vs</a:t>
            </a:r>
            <a:r>
              <a:rPr lang="en-US" b="0" dirty="0">
                <a:latin typeface="Times New Roman" panose="02020603050405020304" pitchFamily="18" charset="0"/>
                <a:ea typeface="Arial"/>
                <a:cs typeface="Times New Roman" panose="02020603050405020304" pitchFamily="18" charset="0"/>
                <a:sym typeface="Arial"/>
              </a:rPr>
              <a:t> Information</a:t>
            </a:r>
            <a:endParaRPr dirty="0">
              <a:latin typeface="Times New Roman" panose="02020603050405020304" pitchFamily="18" charset="0"/>
              <a:ea typeface="Arial"/>
              <a:cs typeface="Times New Roman" panose="02020603050405020304" pitchFamily="18" charset="0"/>
              <a:sym typeface="Arial"/>
            </a:endParaRPr>
          </a:p>
        </p:txBody>
      </p:sp>
      <p:sp>
        <p:nvSpPr>
          <p:cNvPr id="37" name="Google Shape;37;p2"/>
          <p:cNvSpPr txBox="1"/>
          <p:nvPr/>
        </p:nvSpPr>
        <p:spPr>
          <a:xfrm>
            <a:off x="7787005" y="6021226"/>
            <a:ext cx="135890" cy="16827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3</a:t>
            </a:fld>
            <a:endParaRPr sz="1000" b="0" i="0" u="none" strike="noStrike" cap="none">
              <a:solidFill>
                <a:schemeClr val="dk1"/>
              </a:solidFill>
              <a:latin typeface="Times New Roman"/>
              <a:ea typeface="Times New Roman"/>
              <a:cs typeface="Times New Roman"/>
              <a:sym typeface="Times New Roman"/>
            </a:endParaRPr>
          </a:p>
        </p:txBody>
      </p:sp>
      <p:sp>
        <p:nvSpPr>
          <p:cNvPr id="38" name="Google Shape;38;p2"/>
          <p:cNvSpPr txBox="1"/>
          <p:nvPr/>
        </p:nvSpPr>
        <p:spPr>
          <a:xfrm>
            <a:off x="107576" y="1114882"/>
            <a:ext cx="8875059" cy="5047526"/>
          </a:xfrm>
          <a:prstGeom prst="rect">
            <a:avLst/>
          </a:prstGeom>
          <a:noFill/>
          <a:ln>
            <a:noFill/>
          </a:ln>
        </p:spPr>
        <p:txBody>
          <a:bodyPr spcFirstLastPara="1" wrap="square" lIns="0" tIns="60950" rIns="0" bIns="0" anchor="t" anchorCtr="0">
            <a:spAutoFit/>
          </a:bodyPr>
          <a:lstStyle/>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raw unprocessed facts and figures that have no  context or purposeful meaning.</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are raw facts	about	the organization and its  business transactions.</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Most data	items	have	little	meaning and	use by themselves.</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Information is processed data that has meaning and a </a:t>
            </a:r>
            <a:r>
              <a:rPr lang="en-US" sz="2400" dirty="0" smtClean="0">
                <a:solidFill>
                  <a:schemeClr val="dk1"/>
                </a:solidFill>
                <a:latin typeface="Times New Roman"/>
                <a:ea typeface="Times New Roman"/>
                <a:cs typeface="Times New Roman"/>
                <a:sym typeface="Helvetica Neue"/>
              </a:rPr>
              <a:t>context </a:t>
            </a:r>
            <a:r>
              <a:rPr lang="en-US" sz="2400" dirty="0">
                <a:solidFill>
                  <a:schemeClr val="dk1"/>
                </a:solidFill>
                <a:latin typeface="Times New Roman"/>
                <a:ea typeface="Times New Roman"/>
                <a:cs typeface="Times New Roman"/>
                <a:sym typeface="Helvetica Neue"/>
              </a:rPr>
              <a:t>System and Information System.</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Information is data that has been refined and organized by processing and purposeful intelligence.</a:t>
            </a:r>
            <a:endParaRPr sz="2400" dirty="0">
              <a:solidFill>
                <a:schemeClr val="dk1"/>
              </a:solidFill>
              <a:latin typeface="Times New Roman"/>
              <a:ea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457200" y="95199"/>
            <a:ext cx="8068817"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The Systems Analyst as a Facilitator</a:t>
            </a:r>
            <a:endParaRPr dirty="0"/>
          </a:p>
        </p:txBody>
      </p:sp>
      <p:pic>
        <p:nvPicPr>
          <p:cNvPr id="275" name="Google Shape;275;p29"/>
          <p:cNvPicPr preferRelativeResize="0"/>
          <p:nvPr/>
        </p:nvPicPr>
        <p:blipFill rotWithShape="1">
          <a:blip r:embed="rId3">
            <a:alphaModFix/>
          </a:blip>
          <a:srcRect/>
          <a:stretch/>
        </p:blipFill>
        <p:spPr>
          <a:xfrm>
            <a:off x="762000" y="838200"/>
            <a:ext cx="7848600" cy="56769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177800" y="159258"/>
            <a:ext cx="8851899"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Skills Required by Systems Analysts</a:t>
            </a:r>
            <a:endParaRPr dirty="0"/>
          </a:p>
        </p:txBody>
      </p:sp>
      <p:sp>
        <p:nvSpPr>
          <p:cNvPr id="283" name="Google Shape;283;p30"/>
          <p:cNvSpPr txBox="1"/>
          <p:nvPr/>
        </p:nvSpPr>
        <p:spPr>
          <a:xfrm>
            <a:off x="459993" y="1323552"/>
            <a:ext cx="8569706" cy="4984052"/>
          </a:xfrm>
          <a:prstGeom prst="rect">
            <a:avLst/>
          </a:prstGeom>
          <a:noFill/>
          <a:ln>
            <a:noFill/>
          </a:ln>
        </p:spPr>
        <p:txBody>
          <a:bodyPr spcFirstLastPara="1" wrap="square" lIns="0" tIns="135250" rIns="0" bIns="0" anchor="t" anchorCtr="0">
            <a:spAutoFit/>
          </a:bodyPr>
          <a:lstStyle/>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Working knowledge of information technology</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Computer programming experience and expertise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General business knowledge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Problem-solving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Interpersonal communication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Interpersonal relations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Flexibility and adaptability</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Character and ethics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Systems analysis and design skills</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31"/>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31"/>
          <p:cNvSpPr txBox="1">
            <a:spLocks noGrp="1"/>
          </p:cNvSpPr>
          <p:nvPr>
            <p:ph type="title"/>
          </p:nvPr>
        </p:nvSpPr>
        <p:spPr>
          <a:xfrm>
            <a:off x="1278636" y="319531"/>
            <a:ext cx="7108596"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Systems Analysts</a:t>
            </a:r>
            <a:endParaRPr sz="4000" dirty="0"/>
          </a:p>
        </p:txBody>
      </p:sp>
      <p:sp>
        <p:nvSpPr>
          <p:cNvPr id="291" name="Google Shape;291;p31"/>
          <p:cNvSpPr txBox="1"/>
          <p:nvPr/>
        </p:nvSpPr>
        <p:spPr>
          <a:xfrm>
            <a:off x="707542" y="1439799"/>
            <a:ext cx="7679690" cy="4924405"/>
          </a:xfrm>
          <a:prstGeom prst="rect">
            <a:avLst/>
          </a:prstGeom>
          <a:noFill/>
          <a:ln>
            <a:noFill/>
          </a:ln>
        </p:spPr>
        <p:txBody>
          <a:bodyPr spcFirstLastPara="1" wrap="square" lIns="0" tIns="1219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6F2F9F"/>
                </a:solidFill>
                <a:latin typeface="Arial"/>
                <a:ea typeface="Arial"/>
                <a:cs typeface="Arial"/>
                <a:sym typeface="Arial"/>
              </a:rPr>
              <a:t>Main Roles</a:t>
            </a:r>
            <a:endParaRPr sz="32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Defining and understanding the requirement of user  through various Fact finding techniques.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Prioritizing the requirements by obtaining user  consensus.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Gathering the facts or information and acquires the  opinions of users.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Maintains analysis and evaluation to arrive at appropriate  system which is more user friendly.</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2"/>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32"/>
          <p:cNvSpPr txBox="1">
            <a:spLocks noGrp="1"/>
          </p:cNvSpPr>
          <p:nvPr>
            <p:ph type="title"/>
          </p:nvPr>
        </p:nvSpPr>
        <p:spPr>
          <a:xfrm>
            <a:off x="1181100" y="319531"/>
            <a:ext cx="6819900"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Systems Analysts</a:t>
            </a:r>
            <a:endParaRPr sz="4000" dirty="0"/>
          </a:p>
        </p:txBody>
      </p:sp>
      <p:sp>
        <p:nvSpPr>
          <p:cNvPr id="299" name="Google Shape;299;p32"/>
          <p:cNvSpPr txBox="1"/>
          <p:nvPr/>
        </p:nvSpPr>
        <p:spPr>
          <a:xfrm>
            <a:off x="114300" y="1149587"/>
            <a:ext cx="8521700" cy="4848107"/>
          </a:xfrm>
          <a:prstGeom prst="rect">
            <a:avLst/>
          </a:prstGeom>
          <a:noFill/>
          <a:ln>
            <a:noFill/>
          </a:ln>
        </p:spPr>
        <p:txBody>
          <a:bodyPr spcFirstLastPara="1" wrap="square" lIns="0" tIns="1073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Main Roles</a:t>
            </a:r>
            <a:endParaRPr sz="28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Suggests many flexible alternative solutions, pick the  best solution, and quantify cost and benefits.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Draw certain specifications which are easily understood  by users and programmer in precise and detailed form.</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Implemented the logical design of system which must be  modular.</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Plan the periodicity for evaluation after it has been used  for some time, and modify the system as needed.</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3"/>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6" name="Google Shape;306;p33"/>
          <p:cNvSpPr txBox="1">
            <a:spLocks noGrp="1"/>
          </p:cNvSpPr>
          <p:nvPr>
            <p:ph type="title"/>
          </p:nvPr>
        </p:nvSpPr>
        <p:spPr>
          <a:xfrm>
            <a:off x="868046" y="722008"/>
            <a:ext cx="700633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Attributes of	a Systems Analyst</a:t>
            </a:r>
            <a:endParaRPr dirty="0"/>
          </a:p>
        </p:txBody>
      </p:sp>
      <p:sp>
        <p:nvSpPr>
          <p:cNvPr id="307" name="Google Shape;307;p33"/>
          <p:cNvSpPr txBox="1"/>
          <p:nvPr/>
        </p:nvSpPr>
        <p:spPr>
          <a:xfrm>
            <a:off x="215900" y="1669731"/>
            <a:ext cx="8712200" cy="3702927"/>
          </a:xfrm>
          <a:prstGeom prst="rect">
            <a:avLst/>
          </a:prstGeom>
          <a:noFill/>
          <a:ln>
            <a:noFill/>
          </a:ln>
        </p:spPr>
        <p:txBody>
          <a:bodyPr spcFirstLastPara="1" wrap="square" lIns="0" tIns="704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Interpersonal Skills</a:t>
            </a:r>
            <a:endParaRPr sz="26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Interface with users and programmer.</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Facilitate groups and lead smaller teams.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Managing expectations.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Good understanding, communication, selling and  teaching abilities.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Motivator having the confidence to solve queries</a:t>
            </a:r>
            <a:r>
              <a:rPr lang="en-US" sz="2600" b="0" i="0" u="none" strike="noStrike" cap="none" dirty="0">
                <a:solidFill>
                  <a:srgbClr val="252525"/>
                </a:solidFill>
                <a:latin typeface="Helvetica Neue"/>
                <a:ea typeface="Helvetica Neue"/>
                <a:cs typeface="Helvetica Neue"/>
                <a:sym typeface="Helvetica Neue"/>
              </a:rPr>
              <a:t>.</a:t>
            </a:r>
            <a:endParaRPr sz="2600" b="0" i="0" u="none" strike="noStrike" cap="none" dirty="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34"/>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p34"/>
          <p:cNvSpPr txBox="1">
            <a:spLocks noGrp="1"/>
          </p:cNvSpPr>
          <p:nvPr>
            <p:ph type="title"/>
          </p:nvPr>
        </p:nvSpPr>
        <p:spPr>
          <a:xfrm>
            <a:off x="368300" y="397840"/>
            <a:ext cx="8775700"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15" name="Google Shape;315;p34"/>
          <p:cNvSpPr txBox="1"/>
          <p:nvPr/>
        </p:nvSpPr>
        <p:spPr>
          <a:xfrm>
            <a:off x="165100" y="1574801"/>
            <a:ext cx="8775700" cy="3702927"/>
          </a:xfrm>
          <a:prstGeom prst="rect">
            <a:avLst/>
          </a:prstGeom>
          <a:noFill/>
          <a:ln>
            <a:noFill/>
          </a:ln>
        </p:spPr>
        <p:txBody>
          <a:bodyPr spcFirstLastPara="1" wrap="square" lIns="0" tIns="704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Analytical Skills</a:t>
            </a:r>
            <a:endParaRPr sz="26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System study and organizational knowledge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Problem identification, problem analysis, and  problem solving</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Sound commonsense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Ability to access trade-off</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Curiosity to learn about new organization</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2" name="Google Shape;322;p35"/>
          <p:cNvSpPr txBox="1">
            <a:spLocks noGrp="1"/>
          </p:cNvSpPr>
          <p:nvPr>
            <p:ph type="title"/>
          </p:nvPr>
        </p:nvSpPr>
        <p:spPr>
          <a:xfrm>
            <a:off x="609599" y="639140"/>
            <a:ext cx="8235949"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23" name="Google Shape;323;p35"/>
          <p:cNvSpPr txBox="1"/>
          <p:nvPr/>
        </p:nvSpPr>
        <p:spPr>
          <a:xfrm>
            <a:off x="292100" y="1710227"/>
            <a:ext cx="8381999" cy="2693040"/>
          </a:xfrm>
          <a:prstGeom prst="rect">
            <a:avLst/>
          </a:prstGeom>
          <a:noFill/>
          <a:ln>
            <a:noFill/>
          </a:ln>
        </p:spPr>
        <p:txBody>
          <a:bodyPr spcFirstLastPara="1" wrap="square" lIns="0" tIns="1066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Management Skills</a:t>
            </a:r>
            <a:endParaRPr sz="28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Understand </a:t>
            </a:r>
            <a:r>
              <a:rPr lang="en-US" sz="2800" dirty="0" smtClean="0">
                <a:latin typeface="Times New Roman" panose="02020603050405020304" pitchFamily="18" charset="0"/>
                <a:cs typeface="Times New Roman" panose="02020603050405020304" pitchFamily="18" charset="0"/>
                <a:sym typeface="Helvetica Neue"/>
              </a:rPr>
              <a:t>computer </a:t>
            </a:r>
            <a:r>
              <a:rPr lang="en-US" sz="2800" dirty="0">
                <a:latin typeface="Times New Roman" panose="02020603050405020304" pitchFamily="18" charset="0"/>
                <a:cs typeface="Times New Roman" panose="02020603050405020304" pitchFamily="18" charset="0"/>
                <a:sym typeface="Helvetica Neue"/>
              </a:rPr>
              <a:t>jargon and practices.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Resource &amp; project management.</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Change &amp; risk management.</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Understand the management functions  thoroughly.</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6"/>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36"/>
          <p:cNvSpPr txBox="1">
            <a:spLocks noGrp="1"/>
          </p:cNvSpPr>
          <p:nvPr>
            <p:ph type="title"/>
          </p:nvPr>
        </p:nvSpPr>
        <p:spPr>
          <a:xfrm>
            <a:off x="457200" y="372440"/>
            <a:ext cx="8686799"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32" name="Google Shape;332;p36"/>
          <p:cNvSpPr txBox="1"/>
          <p:nvPr/>
        </p:nvSpPr>
        <p:spPr>
          <a:xfrm>
            <a:off x="374650" y="1430827"/>
            <a:ext cx="8394699" cy="2693040"/>
          </a:xfrm>
          <a:prstGeom prst="rect">
            <a:avLst/>
          </a:prstGeom>
          <a:noFill/>
          <a:ln>
            <a:noFill/>
          </a:ln>
        </p:spPr>
        <p:txBody>
          <a:bodyPr spcFirstLastPara="1" wrap="square" lIns="0" tIns="1066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Technical Skills</a:t>
            </a:r>
            <a:endParaRPr sz="28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Knowledge of computers and software.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Keep abreast of modern development.</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Know of system design tools.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Breadth knowledge about new technologies.</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3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37"/>
          <p:cNvSpPr txBox="1">
            <a:spLocks noGrp="1"/>
          </p:cNvSpPr>
          <p:nvPr>
            <p:ph type="title"/>
          </p:nvPr>
        </p:nvSpPr>
        <p:spPr>
          <a:xfrm>
            <a:off x="1128649" y="519760"/>
            <a:ext cx="753275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What is an Information System?</a:t>
            </a:r>
            <a:endParaRPr/>
          </a:p>
        </p:txBody>
      </p:sp>
      <p:sp>
        <p:nvSpPr>
          <p:cNvPr id="340" name="Google Shape;340;p37"/>
          <p:cNvSpPr txBox="1"/>
          <p:nvPr/>
        </p:nvSpPr>
        <p:spPr>
          <a:xfrm>
            <a:off x="461417" y="1806761"/>
            <a:ext cx="8390483" cy="3244478"/>
          </a:xfrm>
          <a:prstGeom prst="rect">
            <a:avLst/>
          </a:prstGeom>
          <a:noFill/>
          <a:ln>
            <a:noFill/>
          </a:ln>
        </p:spPr>
        <p:txBody>
          <a:bodyPr spcFirstLastPara="1" wrap="square" lIns="0" tIns="12700" rIns="0" bIns="0" anchor="t" anchorCtr="0">
            <a:spAutoFit/>
          </a:bodyPr>
          <a:lstStyle/>
          <a:p>
            <a:pPr marL="12066" algn="just">
              <a:lnSpc>
                <a:spcPct val="150000"/>
              </a:lnSpc>
              <a:buClr>
                <a:srgbClr val="D9B146"/>
              </a:buClr>
              <a:buSzPts val="3200"/>
            </a:pPr>
            <a:r>
              <a:rPr lang="en-US" sz="2800" dirty="0">
                <a:latin typeface="Times New Roman" panose="02020603050405020304" pitchFamily="18" charset="0"/>
                <a:cs typeface="Times New Roman" panose="02020603050405020304" pitchFamily="18" charset="0"/>
              </a:rPr>
              <a:t>Information system is a collection of hardware,  software, infrastructure and trained personnel  which are going to do easy planning to make  reliable infrastructure, control, coordination  between software and hardware and decision  making in an organization</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6" name="Google Shape;346;p38"/>
          <p:cNvGrpSpPr/>
          <p:nvPr/>
        </p:nvGrpSpPr>
        <p:grpSpPr>
          <a:xfrm>
            <a:off x="1278636" y="2165603"/>
            <a:ext cx="6595745" cy="678561"/>
            <a:chOff x="1278636" y="2165603"/>
            <a:chExt cx="6595745" cy="678561"/>
          </a:xfrm>
        </p:grpSpPr>
        <p:sp>
          <p:nvSpPr>
            <p:cNvPr id="347" name="Google Shape;347;p3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38"/>
            <p:cNvSpPr/>
            <p:nvPr/>
          </p:nvSpPr>
          <p:spPr>
            <a:xfrm>
              <a:off x="3211068" y="2165603"/>
              <a:ext cx="144780" cy="158750"/>
            </a:xfrm>
            <a:custGeom>
              <a:avLst/>
              <a:gdLst/>
              <a:ahLst/>
              <a:cxnLst/>
              <a:rect l="l" t="t" r="r" b="b"/>
              <a:pathLst>
                <a:path w="144779" h="158750" extrusionOk="0">
                  <a:moveTo>
                    <a:pt x="72390" y="0"/>
                  </a:moveTo>
                  <a:lnTo>
                    <a:pt x="44201" y="6221"/>
                  </a:lnTo>
                  <a:lnTo>
                    <a:pt x="21193" y="23193"/>
                  </a:lnTo>
                  <a:lnTo>
                    <a:pt x="5685" y="48381"/>
                  </a:lnTo>
                  <a:lnTo>
                    <a:pt x="0" y="79248"/>
                  </a:lnTo>
                  <a:lnTo>
                    <a:pt x="5685" y="110114"/>
                  </a:lnTo>
                  <a:lnTo>
                    <a:pt x="21193" y="135302"/>
                  </a:lnTo>
                  <a:lnTo>
                    <a:pt x="44201" y="152274"/>
                  </a:lnTo>
                  <a:lnTo>
                    <a:pt x="72390" y="158496"/>
                  </a:lnTo>
                  <a:lnTo>
                    <a:pt x="100578" y="152274"/>
                  </a:lnTo>
                  <a:lnTo>
                    <a:pt x="123586" y="135302"/>
                  </a:lnTo>
                  <a:lnTo>
                    <a:pt x="139094" y="110114"/>
                  </a:lnTo>
                  <a:lnTo>
                    <a:pt x="144780" y="79248"/>
                  </a:lnTo>
                  <a:lnTo>
                    <a:pt x="139094" y="48381"/>
                  </a:lnTo>
                  <a:lnTo>
                    <a:pt x="123586" y="23193"/>
                  </a:lnTo>
                  <a:lnTo>
                    <a:pt x="100578" y="6221"/>
                  </a:lnTo>
                  <a:lnTo>
                    <a:pt x="7239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38"/>
            <p:cNvSpPr/>
            <p:nvPr/>
          </p:nvSpPr>
          <p:spPr>
            <a:xfrm>
              <a:off x="3154680" y="2165603"/>
              <a:ext cx="271780" cy="631190"/>
            </a:xfrm>
            <a:custGeom>
              <a:avLst/>
              <a:gdLst/>
              <a:ahLst/>
              <a:cxnLst/>
              <a:rect l="l" t="t" r="r" b="b"/>
              <a:pathLst>
                <a:path w="271779" h="631189" extrusionOk="0">
                  <a:moveTo>
                    <a:pt x="56387" y="79248"/>
                  </a:moveTo>
                  <a:lnTo>
                    <a:pt x="62073" y="48381"/>
                  </a:lnTo>
                  <a:lnTo>
                    <a:pt x="77581" y="23193"/>
                  </a:lnTo>
                  <a:lnTo>
                    <a:pt x="100589" y="6221"/>
                  </a:lnTo>
                  <a:lnTo>
                    <a:pt x="128778" y="0"/>
                  </a:lnTo>
                  <a:lnTo>
                    <a:pt x="156966" y="6221"/>
                  </a:lnTo>
                  <a:lnTo>
                    <a:pt x="179974" y="23193"/>
                  </a:lnTo>
                  <a:lnTo>
                    <a:pt x="195482" y="48381"/>
                  </a:lnTo>
                  <a:lnTo>
                    <a:pt x="201168" y="79248"/>
                  </a:lnTo>
                  <a:lnTo>
                    <a:pt x="195482" y="110114"/>
                  </a:lnTo>
                  <a:lnTo>
                    <a:pt x="179974" y="135302"/>
                  </a:lnTo>
                  <a:lnTo>
                    <a:pt x="156966" y="152274"/>
                  </a:lnTo>
                  <a:lnTo>
                    <a:pt x="128778" y="158496"/>
                  </a:lnTo>
                  <a:lnTo>
                    <a:pt x="100589" y="152274"/>
                  </a:lnTo>
                  <a:lnTo>
                    <a:pt x="77581" y="135302"/>
                  </a:lnTo>
                  <a:lnTo>
                    <a:pt x="62073" y="110114"/>
                  </a:lnTo>
                  <a:lnTo>
                    <a:pt x="56387" y="79248"/>
                  </a:lnTo>
                  <a:close/>
                </a:path>
                <a:path w="271779" h="631189" extrusionOk="0">
                  <a:moveTo>
                    <a:pt x="126492" y="181356"/>
                  </a:moveTo>
                  <a:lnTo>
                    <a:pt x="126492" y="361188"/>
                  </a:lnTo>
                </a:path>
                <a:path w="271779" h="631189" extrusionOk="0">
                  <a:moveTo>
                    <a:pt x="117347" y="359663"/>
                  </a:moveTo>
                  <a:lnTo>
                    <a:pt x="30480" y="478536"/>
                  </a:lnTo>
                </a:path>
                <a:path w="271779" h="631189" extrusionOk="0">
                  <a:moveTo>
                    <a:pt x="132587" y="345948"/>
                  </a:moveTo>
                  <a:lnTo>
                    <a:pt x="240792" y="498348"/>
                  </a:lnTo>
                </a:path>
                <a:path w="271779" h="631189" extrusionOk="0">
                  <a:moveTo>
                    <a:pt x="117347" y="269748"/>
                  </a:moveTo>
                  <a:lnTo>
                    <a:pt x="0" y="330708"/>
                  </a:lnTo>
                </a:path>
                <a:path w="271779" h="631189" extrusionOk="0">
                  <a:moveTo>
                    <a:pt x="150875" y="300228"/>
                  </a:moveTo>
                  <a:lnTo>
                    <a:pt x="271271" y="345948"/>
                  </a:lnTo>
                </a:path>
                <a:path w="271779" h="631189" extrusionOk="0">
                  <a:moveTo>
                    <a:pt x="27431" y="489204"/>
                  </a:moveTo>
                  <a:lnTo>
                    <a:pt x="210311" y="489204"/>
                  </a:lnTo>
                </a:path>
                <a:path w="271779" h="631189" extrusionOk="0">
                  <a:moveTo>
                    <a:pt x="86868" y="510540"/>
                  </a:moveTo>
                  <a:lnTo>
                    <a:pt x="30480" y="614172"/>
                  </a:lnTo>
                </a:path>
                <a:path w="271779" h="631189" extrusionOk="0">
                  <a:moveTo>
                    <a:pt x="176783" y="495300"/>
                  </a:moveTo>
                  <a:lnTo>
                    <a:pt x="225552" y="630936"/>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38"/>
            <p:cNvSpPr/>
            <p:nvPr/>
          </p:nvSpPr>
          <p:spPr>
            <a:xfrm>
              <a:off x="4109465" y="2518409"/>
              <a:ext cx="523240" cy="265430"/>
            </a:xfrm>
            <a:custGeom>
              <a:avLst/>
              <a:gdLst/>
              <a:ahLst/>
              <a:cxnLst/>
              <a:rect l="l" t="t" r="r" b="b"/>
              <a:pathLst>
                <a:path w="523239" h="265430" extrusionOk="0">
                  <a:moveTo>
                    <a:pt x="522732" y="0"/>
                  </a:moveTo>
                  <a:lnTo>
                    <a:pt x="0" y="0"/>
                  </a:lnTo>
                  <a:lnTo>
                    <a:pt x="0" y="265175"/>
                  </a:lnTo>
                  <a:lnTo>
                    <a:pt x="522732" y="265175"/>
                  </a:lnTo>
                  <a:lnTo>
                    <a:pt x="5227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38"/>
            <p:cNvSpPr/>
            <p:nvPr/>
          </p:nvSpPr>
          <p:spPr>
            <a:xfrm>
              <a:off x="4109465" y="2518409"/>
              <a:ext cx="523240" cy="265430"/>
            </a:xfrm>
            <a:custGeom>
              <a:avLst/>
              <a:gdLst/>
              <a:ahLst/>
              <a:cxnLst/>
              <a:rect l="l" t="t" r="r" b="b"/>
              <a:pathLst>
                <a:path w="523239" h="265430" extrusionOk="0">
                  <a:moveTo>
                    <a:pt x="0" y="265175"/>
                  </a:moveTo>
                  <a:lnTo>
                    <a:pt x="522732" y="265175"/>
                  </a:lnTo>
                  <a:lnTo>
                    <a:pt x="522732" y="0"/>
                  </a:lnTo>
                  <a:lnTo>
                    <a:pt x="0" y="0"/>
                  </a:lnTo>
                  <a:lnTo>
                    <a:pt x="0" y="265175"/>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38"/>
            <p:cNvSpPr/>
            <p:nvPr/>
          </p:nvSpPr>
          <p:spPr>
            <a:xfrm>
              <a:off x="4162043" y="2563367"/>
              <a:ext cx="454659" cy="137160"/>
            </a:xfrm>
            <a:custGeom>
              <a:avLst/>
              <a:gdLst/>
              <a:ahLst/>
              <a:cxnLst/>
              <a:rect l="l" t="t" r="r" b="b"/>
              <a:pathLst>
                <a:path w="454660" h="137160" extrusionOk="0">
                  <a:moveTo>
                    <a:pt x="0" y="0"/>
                  </a:moveTo>
                  <a:lnTo>
                    <a:pt x="409955" y="0"/>
                  </a:lnTo>
                </a:path>
                <a:path w="454660" h="137160" extrusionOk="0">
                  <a:moveTo>
                    <a:pt x="15239" y="47244"/>
                  </a:moveTo>
                  <a:lnTo>
                    <a:pt x="423671" y="47244"/>
                  </a:lnTo>
                </a:path>
                <a:path w="454660" h="137160" extrusionOk="0">
                  <a:moveTo>
                    <a:pt x="30479" y="91440"/>
                  </a:moveTo>
                  <a:lnTo>
                    <a:pt x="440435" y="91440"/>
                  </a:lnTo>
                </a:path>
                <a:path w="454660" h="137160" extrusionOk="0">
                  <a:moveTo>
                    <a:pt x="44195" y="137160"/>
                  </a:moveTo>
                  <a:lnTo>
                    <a:pt x="454151" y="137160"/>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p38"/>
            <p:cNvSpPr/>
            <p:nvPr/>
          </p:nvSpPr>
          <p:spPr>
            <a:xfrm>
              <a:off x="6303264" y="2240279"/>
              <a:ext cx="143510" cy="158750"/>
            </a:xfrm>
            <a:custGeom>
              <a:avLst/>
              <a:gdLst/>
              <a:ahLst/>
              <a:cxnLst/>
              <a:rect l="l" t="t" r="r" b="b"/>
              <a:pathLst>
                <a:path w="143510" h="158750" extrusionOk="0">
                  <a:moveTo>
                    <a:pt x="71627" y="0"/>
                  </a:moveTo>
                  <a:lnTo>
                    <a:pt x="43773" y="6221"/>
                  </a:lnTo>
                  <a:lnTo>
                    <a:pt x="21002" y="23193"/>
                  </a:lnTo>
                  <a:lnTo>
                    <a:pt x="5637" y="48381"/>
                  </a:lnTo>
                  <a:lnTo>
                    <a:pt x="0" y="79248"/>
                  </a:lnTo>
                  <a:lnTo>
                    <a:pt x="5637" y="110114"/>
                  </a:lnTo>
                  <a:lnTo>
                    <a:pt x="21002" y="135302"/>
                  </a:lnTo>
                  <a:lnTo>
                    <a:pt x="43773" y="152274"/>
                  </a:lnTo>
                  <a:lnTo>
                    <a:pt x="71627" y="158496"/>
                  </a:lnTo>
                  <a:lnTo>
                    <a:pt x="99482" y="152274"/>
                  </a:lnTo>
                  <a:lnTo>
                    <a:pt x="122253" y="135302"/>
                  </a:lnTo>
                  <a:lnTo>
                    <a:pt x="137618" y="110114"/>
                  </a:lnTo>
                  <a:lnTo>
                    <a:pt x="143256" y="79248"/>
                  </a:lnTo>
                  <a:lnTo>
                    <a:pt x="137618" y="48381"/>
                  </a:lnTo>
                  <a:lnTo>
                    <a:pt x="122253" y="23193"/>
                  </a:lnTo>
                  <a:lnTo>
                    <a:pt x="99482" y="6221"/>
                  </a:lnTo>
                  <a:lnTo>
                    <a:pt x="7162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Google Shape;354;p38"/>
            <p:cNvSpPr/>
            <p:nvPr/>
          </p:nvSpPr>
          <p:spPr>
            <a:xfrm>
              <a:off x="3529584" y="2240279"/>
              <a:ext cx="2987040" cy="603885"/>
            </a:xfrm>
            <a:custGeom>
              <a:avLst/>
              <a:gdLst/>
              <a:ahLst/>
              <a:cxnLst/>
              <a:rect l="l" t="t" r="r" b="b"/>
              <a:pathLst>
                <a:path w="2987040" h="603885" extrusionOk="0">
                  <a:moveTo>
                    <a:pt x="2773679" y="79248"/>
                  </a:moveTo>
                  <a:lnTo>
                    <a:pt x="2779317" y="48381"/>
                  </a:lnTo>
                  <a:lnTo>
                    <a:pt x="2794682" y="23193"/>
                  </a:lnTo>
                  <a:lnTo>
                    <a:pt x="2817453" y="6221"/>
                  </a:lnTo>
                  <a:lnTo>
                    <a:pt x="2845307" y="0"/>
                  </a:lnTo>
                  <a:lnTo>
                    <a:pt x="2873162" y="6221"/>
                  </a:lnTo>
                  <a:lnTo>
                    <a:pt x="2895933" y="23193"/>
                  </a:lnTo>
                  <a:lnTo>
                    <a:pt x="2911298" y="48381"/>
                  </a:lnTo>
                  <a:lnTo>
                    <a:pt x="2916936" y="79248"/>
                  </a:lnTo>
                  <a:lnTo>
                    <a:pt x="2911298" y="110114"/>
                  </a:lnTo>
                  <a:lnTo>
                    <a:pt x="2895933" y="135302"/>
                  </a:lnTo>
                  <a:lnTo>
                    <a:pt x="2873162" y="152274"/>
                  </a:lnTo>
                  <a:lnTo>
                    <a:pt x="2845307" y="158496"/>
                  </a:lnTo>
                  <a:lnTo>
                    <a:pt x="2817453" y="152274"/>
                  </a:lnTo>
                  <a:lnTo>
                    <a:pt x="2794682" y="135302"/>
                  </a:lnTo>
                  <a:lnTo>
                    <a:pt x="2779317" y="110114"/>
                  </a:lnTo>
                  <a:lnTo>
                    <a:pt x="2773679" y="79248"/>
                  </a:lnTo>
                  <a:close/>
                </a:path>
                <a:path w="2987040" h="603885" extrusionOk="0">
                  <a:moveTo>
                    <a:pt x="2842260" y="181356"/>
                  </a:moveTo>
                  <a:lnTo>
                    <a:pt x="2842260" y="408432"/>
                  </a:lnTo>
                </a:path>
                <a:path w="2987040" h="603885" extrusionOk="0">
                  <a:moveTo>
                    <a:pt x="2848355" y="435864"/>
                  </a:moveTo>
                  <a:lnTo>
                    <a:pt x="2731007" y="601980"/>
                  </a:lnTo>
                </a:path>
                <a:path w="2987040" h="603885" extrusionOk="0">
                  <a:moveTo>
                    <a:pt x="2865119" y="451104"/>
                  </a:moveTo>
                  <a:lnTo>
                    <a:pt x="2973323" y="603504"/>
                  </a:lnTo>
                </a:path>
                <a:path w="2987040" h="603885" extrusionOk="0">
                  <a:moveTo>
                    <a:pt x="2833116" y="271272"/>
                  </a:moveTo>
                  <a:lnTo>
                    <a:pt x="2715767" y="333756"/>
                  </a:lnTo>
                </a:path>
                <a:path w="2987040" h="603885" extrusionOk="0">
                  <a:moveTo>
                    <a:pt x="2865119" y="300228"/>
                  </a:moveTo>
                  <a:lnTo>
                    <a:pt x="2987040" y="345948"/>
                  </a:lnTo>
                </a:path>
                <a:path w="2987040" h="603885" extrusionOk="0">
                  <a:moveTo>
                    <a:pt x="1292352" y="420624"/>
                  </a:moveTo>
                  <a:lnTo>
                    <a:pt x="2520695" y="243840"/>
                  </a:lnTo>
                </a:path>
                <a:path w="2987040" h="603885" extrusionOk="0">
                  <a:moveTo>
                    <a:pt x="0" y="164592"/>
                  </a:moveTo>
                  <a:lnTo>
                    <a:pt x="408431" y="347472"/>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5" name="Google Shape;355;p38"/>
          <p:cNvSpPr txBox="1"/>
          <p:nvPr/>
        </p:nvSpPr>
        <p:spPr>
          <a:xfrm>
            <a:off x="1567688" y="1408252"/>
            <a:ext cx="6085205" cy="51371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dirty="0">
                <a:solidFill>
                  <a:srgbClr val="003D00"/>
                </a:solidFill>
                <a:latin typeface="Arial"/>
                <a:ea typeface="Arial"/>
                <a:cs typeface="Arial"/>
                <a:sym typeface="Arial"/>
              </a:rPr>
              <a:t>A SYSTEM THAT PROVIDES THE INFORMATION NEEDED TO</a:t>
            </a:r>
            <a:endParaRPr sz="1600" b="0" i="0" u="none" strike="noStrike" cap="none" dirty="0">
              <a:solidFill>
                <a:schemeClr val="dk1"/>
              </a:solidFill>
              <a:latin typeface="Arial"/>
              <a:ea typeface="Arial"/>
              <a:cs typeface="Arial"/>
              <a:sym typeface="Arial"/>
            </a:endParaRPr>
          </a:p>
          <a:p>
            <a:pPr marL="0" marR="0" lvl="0" indent="0" algn="ctr" rtl="0">
              <a:lnSpc>
                <a:spcPct val="100000"/>
              </a:lnSpc>
              <a:spcBef>
                <a:spcPts val="5"/>
              </a:spcBef>
              <a:spcAft>
                <a:spcPts val="0"/>
              </a:spcAft>
              <a:buClr>
                <a:srgbClr val="000000"/>
              </a:buClr>
              <a:buSzPts val="1600"/>
              <a:buFont typeface="Arial"/>
              <a:buNone/>
            </a:pPr>
            <a:r>
              <a:rPr lang="en-US" sz="1600" b="1" i="1" u="none" strike="noStrike" cap="none" dirty="0">
                <a:solidFill>
                  <a:srgbClr val="003D00"/>
                </a:solidFill>
                <a:latin typeface="Arial"/>
                <a:ea typeface="Arial"/>
                <a:cs typeface="Arial"/>
                <a:sym typeface="Arial"/>
              </a:rPr>
              <a:t>ACCOMPLISH THE ORGANIZATION’S TASKS</a:t>
            </a:r>
            <a:endParaRPr sz="1600" b="0" i="0" u="none" strike="noStrike" cap="none" dirty="0">
              <a:solidFill>
                <a:schemeClr val="dk1"/>
              </a:solidFill>
              <a:latin typeface="Arial"/>
              <a:ea typeface="Arial"/>
              <a:cs typeface="Arial"/>
              <a:sym typeface="Arial"/>
            </a:endParaRPr>
          </a:p>
        </p:txBody>
      </p:sp>
      <p:sp>
        <p:nvSpPr>
          <p:cNvPr id="356" name="Google Shape;356;p38"/>
          <p:cNvSpPr/>
          <p:nvPr/>
        </p:nvSpPr>
        <p:spPr>
          <a:xfrm>
            <a:off x="1676400" y="3276600"/>
            <a:ext cx="6160135" cy="978535"/>
          </a:xfrm>
          <a:custGeom>
            <a:avLst/>
            <a:gdLst/>
            <a:ahLst/>
            <a:cxnLst/>
            <a:rect l="l" t="t" r="r" b="b"/>
            <a:pathLst>
              <a:path w="6160134" h="978535" extrusionOk="0">
                <a:moveTo>
                  <a:pt x="0" y="978407"/>
                </a:moveTo>
                <a:lnTo>
                  <a:pt x="6160008" y="978407"/>
                </a:lnTo>
                <a:lnTo>
                  <a:pt x="6160008" y="0"/>
                </a:lnTo>
                <a:lnTo>
                  <a:pt x="0" y="0"/>
                </a:lnTo>
                <a:lnTo>
                  <a:pt x="0" y="978407"/>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7" name="Google Shape;357;p38"/>
          <p:cNvSpPr txBox="1"/>
          <p:nvPr/>
        </p:nvSpPr>
        <p:spPr>
          <a:xfrm>
            <a:off x="2499486" y="3473322"/>
            <a:ext cx="4625975" cy="1558290"/>
          </a:xfrm>
          <a:prstGeom prst="rect">
            <a:avLst/>
          </a:prstGeom>
          <a:noFill/>
          <a:ln>
            <a:noFill/>
          </a:ln>
        </p:spPr>
        <p:txBody>
          <a:bodyPr spcFirstLastPara="1" wrap="square" lIns="0" tIns="12700" rIns="0" bIns="0" anchor="t" anchorCtr="0">
            <a:spAutoFit/>
          </a:bodyPr>
          <a:lstStyle/>
          <a:p>
            <a:pPr marL="0" marR="104775"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990000"/>
                </a:solidFill>
                <a:latin typeface="Arial"/>
                <a:ea typeface="Arial"/>
                <a:cs typeface="Arial"/>
                <a:sym typeface="Arial"/>
              </a:rPr>
              <a:t>WHAT IS A COMPUTER BASED</a:t>
            </a:r>
            <a:endParaRPr sz="1800" b="0" i="0" u="none" strike="noStrike" cap="none" dirty="0">
              <a:solidFill>
                <a:schemeClr val="dk1"/>
              </a:solidFill>
              <a:latin typeface="Arial"/>
              <a:ea typeface="Arial"/>
              <a:cs typeface="Arial"/>
              <a:sym typeface="Arial"/>
            </a:endParaRPr>
          </a:p>
          <a:p>
            <a:pPr marL="0" marR="104139"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990000"/>
                </a:solidFill>
                <a:latin typeface="Arial"/>
                <a:ea typeface="Arial"/>
                <a:cs typeface="Arial"/>
                <a:sym typeface="Arial"/>
              </a:rPr>
              <a:t>INFORMATION SYSTEM?</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35"/>
              </a:spcBef>
              <a:spcAft>
                <a:spcPts val="0"/>
              </a:spcAft>
              <a:buClr>
                <a:srgbClr val="000000"/>
              </a:buClr>
              <a:buSzPts val="2950"/>
              <a:buFont typeface="Arial"/>
              <a:buNone/>
            </a:pPr>
            <a:endParaRPr sz="295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3D00"/>
                </a:solidFill>
                <a:latin typeface="Arial"/>
                <a:ea typeface="Arial"/>
                <a:cs typeface="Arial"/>
                <a:sym typeface="Arial"/>
              </a:rPr>
              <a:t>A SYSTEM	THAT	USES COMPUTERS TO</a:t>
            </a: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3D00"/>
                </a:solidFill>
                <a:latin typeface="Arial"/>
                <a:ea typeface="Arial"/>
                <a:cs typeface="Arial"/>
                <a:sym typeface="Arial"/>
              </a:rPr>
              <a:t>PROVIDE THE NEEDED INFORMATION</a:t>
            </a:r>
            <a:endParaRPr sz="1800" b="0" i="0" u="none" strike="noStrike" cap="none" dirty="0">
              <a:solidFill>
                <a:schemeClr val="dk1"/>
              </a:solidFill>
              <a:latin typeface="Arial"/>
              <a:ea typeface="Arial"/>
              <a:cs typeface="Arial"/>
              <a:sym typeface="Arial"/>
            </a:endParaRPr>
          </a:p>
        </p:txBody>
      </p:sp>
      <p:grpSp>
        <p:nvGrpSpPr>
          <p:cNvPr id="358" name="Google Shape;358;p38"/>
          <p:cNvGrpSpPr/>
          <p:nvPr/>
        </p:nvGrpSpPr>
        <p:grpSpPr>
          <a:xfrm>
            <a:off x="4088130" y="5737098"/>
            <a:ext cx="1047115" cy="463550"/>
            <a:chOff x="4088130" y="5737098"/>
            <a:chExt cx="1047115" cy="463550"/>
          </a:xfrm>
        </p:grpSpPr>
        <p:sp>
          <p:nvSpPr>
            <p:cNvPr id="359" name="Google Shape;359;p38"/>
            <p:cNvSpPr/>
            <p:nvPr/>
          </p:nvSpPr>
          <p:spPr>
            <a:xfrm>
              <a:off x="4088130" y="5737098"/>
              <a:ext cx="1047115" cy="463550"/>
            </a:xfrm>
            <a:custGeom>
              <a:avLst/>
              <a:gdLst/>
              <a:ahLst/>
              <a:cxnLst/>
              <a:rect l="l" t="t" r="r" b="b"/>
              <a:pathLst>
                <a:path w="1047114" h="463550" extrusionOk="0">
                  <a:moveTo>
                    <a:pt x="1046988" y="0"/>
                  </a:moveTo>
                  <a:lnTo>
                    <a:pt x="0" y="0"/>
                  </a:lnTo>
                  <a:lnTo>
                    <a:pt x="0" y="463295"/>
                  </a:lnTo>
                  <a:lnTo>
                    <a:pt x="1046988" y="463295"/>
                  </a:lnTo>
                  <a:lnTo>
                    <a:pt x="104698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p38"/>
            <p:cNvSpPr/>
            <p:nvPr/>
          </p:nvSpPr>
          <p:spPr>
            <a:xfrm>
              <a:off x="4088130" y="5737098"/>
              <a:ext cx="1047115" cy="463550"/>
            </a:xfrm>
            <a:custGeom>
              <a:avLst/>
              <a:gdLst/>
              <a:ahLst/>
              <a:cxnLst/>
              <a:rect l="l" t="t" r="r" b="b"/>
              <a:pathLst>
                <a:path w="1047114" h="463550" extrusionOk="0">
                  <a:moveTo>
                    <a:pt x="0" y="463295"/>
                  </a:moveTo>
                  <a:lnTo>
                    <a:pt x="1046988" y="463295"/>
                  </a:lnTo>
                  <a:lnTo>
                    <a:pt x="1046988" y="0"/>
                  </a:lnTo>
                  <a:lnTo>
                    <a:pt x="0" y="0"/>
                  </a:lnTo>
                  <a:lnTo>
                    <a:pt x="0" y="463295"/>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38"/>
            <p:cNvSpPr/>
            <p:nvPr/>
          </p:nvSpPr>
          <p:spPr>
            <a:xfrm>
              <a:off x="4293870" y="5862066"/>
              <a:ext cx="352425" cy="147955"/>
            </a:xfrm>
            <a:custGeom>
              <a:avLst/>
              <a:gdLst/>
              <a:ahLst/>
              <a:cxnLst/>
              <a:rect l="l" t="t" r="r" b="b"/>
              <a:pathLst>
                <a:path w="352425" h="147954" extrusionOk="0">
                  <a:moveTo>
                    <a:pt x="278764" y="0"/>
                  </a:moveTo>
                  <a:lnTo>
                    <a:pt x="73278" y="0"/>
                  </a:lnTo>
                  <a:lnTo>
                    <a:pt x="44737" y="5758"/>
                  </a:lnTo>
                  <a:lnTo>
                    <a:pt x="21447" y="21461"/>
                  </a:lnTo>
                  <a:lnTo>
                    <a:pt x="5752" y="44753"/>
                  </a:lnTo>
                  <a:lnTo>
                    <a:pt x="0" y="73279"/>
                  </a:lnTo>
                  <a:lnTo>
                    <a:pt x="0" y="74549"/>
                  </a:lnTo>
                  <a:lnTo>
                    <a:pt x="5752" y="103068"/>
                  </a:lnTo>
                  <a:lnTo>
                    <a:pt x="21447" y="126361"/>
                  </a:lnTo>
                  <a:lnTo>
                    <a:pt x="44737" y="142068"/>
                  </a:lnTo>
                  <a:lnTo>
                    <a:pt x="73278" y="147828"/>
                  </a:lnTo>
                  <a:lnTo>
                    <a:pt x="278764" y="147828"/>
                  </a:lnTo>
                  <a:lnTo>
                    <a:pt x="307306" y="142068"/>
                  </a:lnTo>
                  <a:lnTo>
                    <a:pt x="330596" y="126361"/>
                  </a:lnTo>
                  <a:lnTo>
                    <a:pt x="346291" y="103068"/>
                  </a:lnTo>
                  <a:lnTo>
                    <a:pt x="352043" y="74549"/>
                  </a:lnTo>
                  <a:lnTo>
                    <a:pt x="352043" y="73279"/>
                  </a:lnTo>
                  <a:lnTo>
                    <a:pt x="346291" y="44753"/>
                  </a:lnTo>
                  <a:lnTo>
                    <a:pt x="330596" y="21461"/>
                  </a:lnTo>
                  <a:lnTo>
                    <a:pt x="307306" y="5758"/>
                  </a:lnTo>
                  <a:lnTo>
                    <a:pt x="27876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38"/>
            <p:cNvSpPr/>
            <p:nvPr/>
          </p:nvSpPr>
          <p:spPr>
            <a:xfrm>
              <a:off x="4293870" y="5862066"/>
              <a:ext cx="352425" cy="147955"/>
            </a:xfrm>
            <a:custGeom>
              <a:avLst/>
              <a:gdLst/>
              <a:ahLst/>
              <a:cxnLst/>
              <a:rect l="l" t="t" r="r" b="b"/>
              <a:pathLst>
                <a:path w="352425" h="147954" extrusionOk="0">
                  <a:moveTo>
                    <a:pt x="0" y="73279"/>
                  </a:moveTo>
                  <a:lnTo>
                    <a:pt x="5752" y="44753"/>
                  </a:lnTo>
                  <a:lnTo>
                    <a:pt x="21447" y="21461"/>
                  </a:lnTo>
                  <a:lnTo>
                    <a:pt x="44737" y="5758"/>
                  </a:lnTo>
                  <a:lnTo>
                    <a:pt x="73278" y="0"/>
                  </a:lnTo>
                  <a:lnTo>
                    <a:pt x="278764" y="0"/>
                  </a:lnTo>
                  <a:lnTo>
                    <a:pt x="307306" y="5758"/>
                  </a:lnTo>
                  <a:lnTo>
                    <a:pt x="330596" y="21461"/>
                  </a:lnTo>
                  <a:lnTo>
                    <a:pt x="346291" y="44753"/>
                  </a:lnTo>
                  <a:lnTo>
                    <a:pt x="352043" y="73279"/>
                  </a:lnTo>
                  <a:lnTo>
                    <a:pt x="352043" y="74549"/>
                  </a:lnTo>
                  <a:lnTo>
                    <a:pt x="346291" y="103068"/>
                  </a:lnTo>
                  <a:lnTo>
                    <a:pt x="330596" y="126361"/>
                  </a:lnTo>
                  <a:lnTo>
                    <a:pt x="307306" y="142068"/>
                  </a:lnTo>
                  <a:lnTo>
                    <a:pt x="278764" y="147828"/>
                  </a:lnTo>
                  <a:lnTo>
                    <a:pt x="73278" y="147828"/>
                  </a:lnTo>
                  <a:lnTo>
                    <a:pt x="44737" y="142068"/>
                  </a:lnTo>
                  <a:lnTo>
                    <a:pt x="21447" y="126361"/>
                  </a:lnTo>
                  <a:lnTo>
                    <a:pt x="5752" y="103068"/>
                  </a:lnTo>
                  <a:lnTo>
                    <a:pt x="0" y="74549"/>
                  </a:lnTo>
                  <a:lnTo>
                    <a:pt x="0" y="732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63" name="Google Shape;363;p38"/>
          <p:cNvSpPr/>
          <p:nvPr/>
        </p:nvSpPr>
        <p:spPr>
          <a:xfrm>
            <a:off x="2795777" y="5955029"/>
            <a:ext cx="1158240" cy="38100"/>
          </a:xfrm>
          <a:custGeom>
            <a:avLst/>
            <a:gdLst/>
            <a:ahLst/>
            <a:cxnLst/>
            <a:rect l="l" t="t" r="r" b="b"/>
            <a:pathLst>
              <a:path w="1158239" h="38100" extrusionOk="0">
                <a:moveTo>
                  <a:pt x="0" y="0"/>
                </a:moveTo>
                <a:lnTo>
                  <a:pt x="1158239" y="3810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38"/>
          <p:cNvSpPr/>
          <p:nvPr/>
        </p:nvSpPr>
        <p:spPr>
          <a:xfrm>
            <a:off x="5301234" y="5915405"/>
            <a:ext cx="1187450" cy="121920"/>
          </a:xfrm>
          <a:custGeom>
            <a:avLst/>
            <a:gdLst/>
            <a:ahLst/>
            <a:cxnLst/>
            <a:rect l="l" t="t" r="r" b="b"/>
            <a:pathLst>
              <a:path w="1187450" h="121920" extrusionOk="0">
                <a:moveTo>
                  <a:pt x="0" y="121920"/>
                </a:moveTo>
                <a:lnTo>
                  <a:pt x="1187195"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65" name="Google Shape;365;p38"/>
          <p:cNvGrpSpPr/>
          <p:nvPr/>
        </p:nvGrpSpPr>
        <p:grpSpPr>
          <a:xfrm>
            <a:off x="2250948" y="5643371"/>
            <a:ext cx="297179" cy="678180"/>
            <a:chOff x="2250948" y="5643371"/>
            <a:chExt cx="297179" cy="678180"/>
          </a:xfrm>
        </p:grpSpPr>
        <p:pic>
          <p:nvPicPr>
            <p:cNvPr id="366" name="Google Shape;366;p38"/>
            <p:cNvPicPr preferRelativeResize="0"/>
            <p:nvPr/>
          </p:nvPicPr>
          <p:blipFill rotWithShape="1">
            <a:blip r:embed="rId3">
              <a:alphaModFix/>
            </a:blip>
            <a:srcRect/>
            <a:stretch/>
          </p:blipFill>
          <p:spPr>
            <a:xfrm>
              <a:off x="2311908" y="5643371"/>
              <a:ext cx="156971" cy="173736"/>
            </a:xfrm>
            <a:prstGeom prst="rect">
              <a:avLst/>
            </a:prstGeom>
            <a:noFill/>
            <a:ln>
              <a:noFill/>
            </a:ln>
          </p:spPr>
        </p:pic>
        <p:pic>
          <p:nvPicPr>
            <p:cNvPr id="367" name="Google Shape;367;p38"/>
            <p:cNvPicPr preferRelativeResize="0"/>
            <p:nvPr/>
          </p:nvPicPr>
          <p:blipFill rotWithShape="1">
            <a:blip r:embed="rId4">
              <a:alphaModFix/>
            </a:blip>
            <a:srcRect/>
            <a:stretch/>
          </p:blipFill>
          <p:spPr>
            <a:xfrm>
              <a:off x="2250948" y="5838443"/>
              <a:ext cx="297179" cy="483108"/>
            </a:xfrm>
            <a:prstGeom prst="rect">
              <a:avLst/>
            </a:prstGeom>
            <a:noFill/>
            <a:ln>
              <a:noFill/>
            </a:ln>
          </p:spPr>
        </p:pic>
      </p:grpSp>
      <p:grpSp>
        <p:nvGrpSpPr>
          <p:cNvPr id="368" name="Google Shape;368;p38"/>
          <p:cNvGrpSpPr/>
          <p:nvPr/>
        </p:nvGrpSpPr>
        <p:grpSpPr>
          <a:xfrm>
            <a:off x="6763512" y="5596128"/>
            <a:ext cx="283845" cy="640461"/>
            <a:chOff x="6763512" y="5596128"/>
            <a:chExt cx="283845" cy="640461"/>
          </a:xfrm>
        </p:grpSpPr>
        <p:pic>
          <p:nvPicPr>
            <p:cNvPr id="369" name="Google Shape;369;p38"/>
            <p:cNvPicPr preferRelativeResize="0"/>
            <p:nvPr/>
          </p:nvPicPr>
          <p:blipFill rotWithShape="1">
            <a:blip r:embed="rId5">
              <a:alphaModFix/>
            </a:blip>
            <a:srcRect/>
            <a:stretch/>
          </p:blipFill>
          <p:spPr>
            <a:xfrm>
              <a:off x="6816852" y="5596128"/>
              <a:ext cx="156972" cy="173736"/>
            </a:xfrm>
            <a:prstGeom prst="rect">
              <a:avLst/>
            </a:prstGeom>
            <a:noFill/>
            <a:ln>
              <a:noFill/>
            </a:ln>
          </p:spPr>
        </p:pic>
        <p:sp>
          <p:nvSpPr>
            <p:cNvPr id="370" name="Google Shape;370;p38"/>
            <p:cNvSpPr/>
            <p:nvPr/>
          </p:nvSpPr>
          <p:spPr>
            <a:xfrm>
              <a:off x="6763512" y="5792724"/>
              <a:ext cx="283845" cy="443865"/>
            </a:xfrm>
            <a:custGeom>
              <a:avLst/>
              <a:gdLst/>
              <a:ahLst/>
              <a:cxnLst/>
              <a:rect l="l" t="t" r="r" b="b"/>
              <a:pathLst>
                <a:path w="283845" h="443864" extrusionOk="0">
                  <a:moveTo>
                    <a:pt x="132588" y="0"/>
                  </a:moveTo>
                  <a:lnTo>
                    <a:pt x="132588" y="237744"/>
                  </a:lnTo>
                </a:path>
                <a:path w="283845" h="443864" extrusionOk="0">
                  <a:moveTo>
                    <a:pt x="138684" y="266699"/>
                  </a:moveTo>
                  <a:lnTo>
                    <a:pt x="16764" y="443483"/>
                  </a:lnTo>
                </a:path>
                <a:path w="283845" h="443864" extrusionOk="0">
                  <a:moveTo>
                    <a:pt x="153924" y="281939"/>
                  </a:moveTo>
                  <a:lnTo>
                    <a:pt x="266700" y="443483"/>
                  </a:lnTo>
                </a:path>
                <a:path w="283845" h="443864" extrusionOk="0">
                  <a:moveTo>
                    <a:pt x="121920" y="94487"/>
                  </a:moveTo>
                  <a:lnTo>
                    <a:pt x="0" y="158495"/>
                  </a:lnTo>
                </a:path>
                <a:path w="283845" h="443864" extrusionOk="0">
                  <a:moveTo>
                    <a:pt x="156972" y="124967"/>
                  </a:moveTo>
                  <a:lnTo>
                    <a:pt x="283464" y="175259"/>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71" name="Google Shape;371;p38"/>
          <p:cNvSpPr txBox="1">
            <a:spLocks noGrp="1"/>
          </p:cNvSpPr>
          <p:nvPr>
            <p:ph type="title"/>
          </p:nvPr>
        </p:nvSpPr>
        <p:spPr>
          <a:xfrm>
            <a:off x="215900" y="365505"/>
            <a:ext cx="85979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What is an Information System?</a:t>
            </a:r>
            <a:endParaRPr sz="4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3"/>
          <p:cNvSpPr txBox="1">
            <a:spLocks noGrp="1"/>
          </p:cNvSpPr>
          <p:nvPr>
            <p:ph type="title"/>
          </p:nvPr>
        </p:nvSpPr>
        <p:spPr>
          <a:xfrm>
            <a:off x="3182784" y="340413"/>
            <a:ext cx="249110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Comparison</a:t>
            </a:r>
            <a:endParaRPr dirty="0"/>
          </a:p>
        </p:txBody>
      </p:sp>
      <p:sp>
        <p:nvSpPr>
          <p:cNvPr id="45" name="Google Shape;45;p3"/>
          <p:cNvSpPr txBox="1"/>
          <p:nvPr/>
        </p:nvSpPr>
        <p:spPr>
          <a:xfrm>
            <a:off x="7787005" y="6021226"/>
            <a:ext cx="135890" cy="16827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4</a:t>
            </a:fld>
            <a:endParaRPr sz="1000" b="0" i="0" u="none" strike="noStrike" cap="none">
              <a:solidFill>
                <a:schemeClr val="dk1"/>
              </a:solidFill>
              <a:latin typeface="Times New Roman"/>
              <a:ea typeface="Times New Roman"/>
              <a:cs typeface="Times New Roman"/>
              <a:sym typeface="Times New Roman"/>
            </a:endParaRPr>
          </a:p>
        </p:txBody>
      </p:sp>
      <p:sp>
        <p:nvSpPr>
          <p:cNvPr id="46" name="Google Shape;46;p3"/>
          <p:cNvSpPr txBox="1"/>
          <p:nvPr/>
        </p:nvSpPr>
        <p:spPr>
          <a:xfrm>
            <a:off x="172341" y="1062318"/>
            <a:ext cx="8635483" cy="5594480"/>
          </a:xfrm>
          <a:prstGeom prst="rect">
            <a:avLst/>
          </a:prstGeom>
          <a:noFill/>
          <a:ln>
            <a:noFill/>
          </a:ln>
        </p:spPr>
        <p:txBody>
          <a:bodyPr spcFirstLastPara="1" wrap="square" lIns="0" tIns="53975" rIns="0" bIns="0" anchor="t" anchorCtr="0">
            <a:spAutoFit/>
          </a:bodyPr>
          <a:lstStyle/>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used as input for the computer system. Information is the  output of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unprocessed facts figures. Information is processed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doesn’t depend on Information. Information depends on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not specific. Information is specific.</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a single unit. A group of data which carries news and meaning is called Information.</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doesn’t carry	a  meaning. Information must carry	a logical  meaning.</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the raw material. Information is the product.</a:t>
            </a:r>
            <a:endParaRPr sz="2400" dirty="0">
              <a:solidFill>
                <a:schemeClr val="dk1"/>
              </a:solidFill>
              <a:latin typeface="Times New Roman"/>
              <a:ea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9"/>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39"/>
          <p:cNvSpPr txBox="1">
            <a:spLocks noGrp="1"/>
          </p:cNvSpPr>
          <p:nvPr>
            <p:ph type="title"/>
          </p:nvPr>
        </p:nvSpPr>
        <p:spPr>
          <a:xfrm>
            <a:off x="1255876" y="430860"/>
            <a:ext cx="7418223"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What is an Information System?</a:t>
            </a:r>
            <a:endParaRPr dirty="0"/>
          </a:p>
        </p:txBody>
      </p:sp>
      <p:sp>
        <p:nvSpPr>
          <p:cNvPr id="379" name="Google Shape;379;p39"/>
          <p:cNvSpPr txBox="1"/>
          <p:nvPr/>
        </p:nvSpPr>
        <p:spPr>
          <a:xfrm>
            <a:off x="330200" y="1250630"/>
            <a:ext cx="8496299" cy="4072259"/>
          </a:xfrm>
          <a:prstGeom prst="rect">
            <a:avLst/>
          </a:prstGeom>
          <a:noFill/>
          <a:ln>
            <a:noFill/>
          </a:ln>
        </p:spPr>
        <p:txBody>
          <a:bodyPr spcFirstLastPara="1" wrap="square" lIns="0" tIns="70475" rIns="0" bIns="0" anchor="t" anchorCtr="0">
            <a:spAutoFit/>
          </a:bodyPr>
          <a:lstStyle/>
          <a:p>
            <a:pPr marL="12066" lvl="0" indent="-287019" algn="just">
              <a:lnSpc>
                <a:spcPct val="150000"/>
              </a:lnSpc>
              <a:buClr>
                <a:srgbClr val="D9B146"/>
              </a:buClr>
              <a:buSzPts val="3200"/>
              <a:buFont typeface="Arial"/>
              <a:buChar char="▪"/>
            </a:pPr>
            <a:r>
              <a:rPr lang="en-US" sz="2800" dirty="0">
                <a:latin typeface="Times New Roman" panose="02020603050405020304" pitchFamily="18" charset="0"/>
                <a:cs typeface="Times New Roman" panose="02020603050405020304" pitchFamily="18" charset="0"/>
                <a:sym typeface="Helvetica Neue"/>
              </a:rPr>
              <a:t>Interrelated components working together to</a:t>
            </a:r>
            <a:endParaRPr sz="2800" dirty="0">
              <a:latin typeface="Times New Roman" panose="02020603050405020304" pitchFamily="18" charset="0"/>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300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Collect</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0"/>
              </a:spcBef>
              <a:spcAft>
                <a:spcPts val="0"/>
              </a:spcAft>
              <a:buClr>
                <a:srgbClr val="D9B146"/>
              </a:buClr>
              <a:buSzPts val="295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Process</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300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Store</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295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Disseminate information</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12066" indent="-287019" algn="just">
              <a:lnSpc>
                <a:spcPct val="150000"/>
              </a:lnSpc>
              <a:buClr>
                <a:srgbClr val="D9B146"/>
              </a:buClr>
              <a:buSzPts val="3200"/>
              <a:buFont typeface="Arial"/>
              <a:buChar char="▪"/>
            </a:pPr>
            <a:r>
              <a:rPr lang="en-US" sz="2800" dirty="0">
                <a:latin typeface="Times New Roman" panose="02020603050405020304" pitchFamily="18" charset="0"/>
                <a:cs typeface="Times New Roman" panose="02020603050405020304" pitchFamily="18" charset="0"/>
                <a:sym typeface="Helvetica Neue"/>
              </a:rPr>
              <a:t>To support decision making, coordination, control,  analysis and visualization in an organization</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71500" y="263905"/>
            <a:ext cx="83058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Information System Types</a:t>
            </a:r>
            <a:endParaRPr sz="4000" dirty="0"/>
          </a:p>
        </p:txBody>
      </p:sp>
      <p:sp>
        <p:nvSpPr>
          <p:cNvPr id="386" name="Google Shape;386;p40"/>
          <p:cNvSpPr txBox="1"/>
          <p:nvPr/>
        </p:nvSpPr>
        <p:spPr>
          <a:xfrm>
            <a:off x="361950" y="1257299"/>
            <a:ext cx="8420100" cy="3345126"/>
          </a:xfrm>
          <a:prstGeom prst="rect">
            <a:avLst/>
          </a:prstGeom>
          <a:noFill/>
          <a:ln>
            <a:noFill/>
          </a:ln>
        </p:spPr>
        <p:txBody>
          <a:bodyPr spcFirstLastPara="1" wrap="square" lIns="0" tIns="112375" rIns="0" bIns="0" anchor="t" anchorCtr="0">
            <a:spAutoFit/>
          </a:bodyPr>
          <a:lstStyle/>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Transaction Processing Systems (TPS)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Management Information Systems (MIS)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Decision Support Systems (DSS)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Executive Support Systems(ESS)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Expert System and Artificial Intelligence (ES &amp;AI)</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2" name="Google Shape;392;p41"/>
          <p:cNvGrpSpPr/>
          <p:nvPr/>
        </p:nvGrpSpPr>
        <p:grpSpPr>
          <a:xfrm>
            <a:off x="304800" y="1384300"/>
            <a:ext cx="8534400" cy="5257800"/>
            <a:chOff x="304800" y="1219200"/>
            <a:chExt cx="8534400" cy="5257800"/>
          </a:xfrm>
        </p:grpSpPr>
        <p:sp>
          <p:nvSpPr>
            <p:cNvPr id="393" name="Google Shape;393;p41"/>
            <p:cNvSpPr/>
            <p:nvPr/>
          </p:nvSpPr>
          <p:spPr>
            <a:xfrm>
              <a:off x="1278636" y="2354580"/>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94" name="Google Shape;394;p41"/>
            <p:cNvPicPr preferRelativeResize="0"/>
            <p:nvPr/>
          </p:nvPicPr>
          <p:blipFill rotWithShape="1">
            <a:blip r:embed="rId3">
              <a:alphaModFix/>
            </a:blip>
            <a:srcRect/>
            <a:stretch/>
          </p:blipFill>
          <p:spPr>
            <a:xfrm>
              <a:off x="304800" y="1219200"/>
              <a:ext cx="8534400" cy="5257800"/>
            </a:xfrm>
            <a:prstGeom prst="rect">
              <a:avLst/>
            </a:prstGeom>
            <a:noFill/>
            <a:ln>
              <a:noFill/>
            </a:ln>
          </p:spPr>
        </p:pic>
      </p:grpSp>
      <p:sp>
        <p:nvSpPr>
          <p:cNvPr id="395" name="Google Shape;395;p41"/>
          <p:cNvSpPr txBox="1">
            <a:spLocks noGrp="1"/>
          </p:cNvSpPr>
          <p:nvPr>
            <p:ph type="title"/>
          </p:nvPr>
        </p:nvSpPr>
        <p:spPr>
          <a:xfrm>
            <a:off x="381000" y="545084"/>
            <a:ext cx="792480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Types of	IS and level of Firm</a:t>
            </a:r>
            <a:endParaR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42"/>
          <p:cNvGrpSpPr/>
          <p:nvPr/>
        </p:nvGrpSpPr>
        <p:grpSpPr>
          <a:xfrm>
            <a:off x="304800" y="1406651"/>
            <a:ext cx="8534400" cy="4949952"/>
            <a:chOff x="304800" y="1406651"/>
            <a:chExt cx="8534400" cy="4949952"/>
          </a:xfrm>
        </p:grpSpPr>
        <p:sp>
          <p:nvSpPr>
            <p:cNvPr id="402" name="Google Shape;402;p42"/>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03" name="Google Shape;403;p42"/>
            <p:cNvPicPr preferRelativeResize="0"/>
            <p:nvPr/>
          </p:nvPicPr>
          <p:blipFill rotWithShape="1">
            <a:blip r:embed="rId3">
              <a:alphaModFix/>
            </a:blip>
            <a:srcRect/>
            <a:stretch/>
          </p:blipFill>
          <p:spPr>
            <a:xfrm>
              <a:off x="304800" y="1406651"/>
              <a:ext cx="8534400" cy="4949952"/>
            </a:xfrm>
            <a:prstGeom prst="rect">
              <a:avLst/>
            </a:prstGeom>
            <a:noFill/>
            <a:ln>
              <a:noFill/>
            </a:ln>
          </p:spPr>
        </p:pic>
      </p:grpSp>
      <p:sp>
        <p:nvSpPr>
          <p:cNvPr id="404" name="Google Shape;404;p42"/>
          <p:cNvSpPr txBox="1">
            <a:spLocks noGrp="1"/>
          </p:cNvSpPr>
          <p:nvPr>
            <p:ph type="title"/>
          </p:nvPr>
        </p:nvSpPr>
        <p:spPr>
          <a:xfrm>
            <a:off x="457200" y="-8894"/>
            <a:ext cx="8534399" cy="627721"/>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Types of IS and level of Firm</a:t>
            </a:r>
            <a:endParaRPr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3"/>
          <p:cNvSpPr txBox="1">
            <a:spLocks noGrp="1"/>
          </p:cNvSpPr>
          <p:nvPr>
            <p:ph type="title"/>
          </p:nvPr>
        </p:nvSpPr>
        <p:spPr>
          <a:xfrm>
            <a:off x="321488" y="290829"/>
            <a:ext cx="8501024"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Transaction Processing Systems(TPS)</a:t>
            </a:r>
            <a:endParaRPr dirty="0"/>
          </a:p>
        </p:txBody>
      </p:sp>
      <p:sp>
        <p:nvSpPr>
          <p:cNvPr id="410" name="Google Shape;410;p43"/>
          <p:cNvSpPr txBox="1"/>
          <p:nvPr/>
        </p:nvSpPr>
        <p:spPr>
          <a:xfrm>
            <a:off x="203200" y="1215263"/>
            <a:ext cx="8750300" cy="4709623"/>
          </a:xfrm>
          <a:prstGeom prst="rect">
            <a:avLst/>
          </a:prstGeom>
          <a:noFill/>
          <a:ln>
            <a:noFill/>
          </a:ln>
        </p:spPr>
        <p:txBody>
          <a:bodyPr spcFirstLastPara="1" wrap="square" lIns="0" tIns="92075"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Computerized systems that perform and record the </a:t>
            </a:r>
            <a:r>
              <a:rPr lang="en-US" sz="2400" dirty="0">
                <a:latin typeface="Times New Roman" panose="02020603050405020304" pitchFamily="18" charset="0"/>
                <a:cs typeface="Times New Roman" panose="02020603050405020304" pitchFamily="18" charset="0"/>
              </a:rPr>
              <a:t>daily  routine transactions </a:t>
            </a:r>
            <a:r>
              <a:rPr lang="en-US" sz="2400" dirty="0">
                <a:latin typeface="Times New Roman" panose="02020603050405020304" pitchFamily="18" charset="0"/>
                <a:cs typeface="Times New Roman" panose="02020603050405020304" pitchFamily="18" charset="0"/>
                <a:sym typeface="Helvetica Neue"/>
              </a:rPr>
              <a:t>necessary to conduct the business; they  serve the organization’s </a:t>
            </a:r>
            <a:r>
              <a:rPr lang="en-US" sz="2400" dirty="0">
                <a:latin typeface="Times New Roman" panose="02020603050405020304" pitchFamily="18" charset="0"/>
                <a:cs typeface="Times New Roman" panose="02020603050405020304" pitchFamily="18" charset="0"/>
              </a:rPr>
              <a:t>operational level.</a:t>
            </a:r>
            <a:endParaRPr sz="2400" dirty="0">
              <a:latin typeface="Times New Roman" panose="02020603050405020304" pitchFamily="18" charset="0"/>
              <a:cs typeface="Times New Roman" panose="02020603050405020304" pitchFamily="18" charset="0"/>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Transaction processing systems are information system  applications that capture and process data about business  transactions.</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Includes data maintenance, which provides for custodial  updates to stored data.</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Business process redesign (BPR) is the study, analysis, and  redesign of fundamental business (transaction) processes to  reduce costs and/or improve value added to the business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title"/>
          </p:nvPr>
        </p:nvSpPr>
        <p:spPr>
          <a:xfrm>
            <a:off x="558800" y="136905"/>
            <a:ext cx="7603997" cy="566165"/>
          </a:xfrm>
          <a:prstGeom prst="rect">
            <a:avLst/>
          </a:prstGeom>
          <a:noFill/>
          <a:ln>
            <a:noFill/>
          </a:ln>
        </p:spPr>
        <p:txBody>
          <a:bodyPr spcFirstLastPara="1" wrap="square" lIns="0" tIns="12050" rIns="0" bIns="0" anchor="t" anchorCtr="0">
            <a:spAutoFit/>
          </a:bodyPr>
          <a:lstStyle/>
          <a:p>
            <a:pPr marL="2722245" marR="5080" lvl="0" indent="-2710180" algn="l" rtl="0">
              <a:lnSpc>
                <a:spcPct val="100000"/>
              </a:lnSpc>
              <a:spcBef>
                <a:spcPts val="0"/>
              </a:spcBef>
              <a:spcAft>
                <a:spcPts val="0"/>
              </a:spcAft>
              <a:buSzPts val="1400"/>
              <a:buNone/>
            </a:pPr>
            <a:r>
              <a:rPr lang="en-US" dirty="0"/>
              <a:t>Transaction Processing System  (TPS)</a:t>
            </a:r>
            <a:endParaRPr dirty="0"/>
          </a:p>
        </p:txBody>
      </p:sp>
      <p:sp>
        <p:nvSpPr>
          <p:cNvPr id="416" name="Google Shape;416;p44"/>
          <p:cNvSpPr txBox="1"/>
          <p:nvPr/>
        </p:nvSpPr>
        <p:spPr>
          <a:xfrm>
            <a:off x="348170" y="1093424"/>
            <a:ext cx="8427530" cy="4901983"/>
          </a:xfrm>
          <a:prstGeom prst="rect">
            <a:avLst/>
          </a:prstGeom>
          <a:noFill/>
          <a:ln>
            <a:noFill/>
          </a:ln>
        </p:spPr>
        <p:txBody>
          <a:bodyPr spcFirstLastPara="1" wrap="square" lIns="0" tIns="53975"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TPS is a type of IS that manages data  created in everyday operations.	This include storing, formatting, processing, retrieving and creating some new aggregate data</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some new aggregate data.</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Examples: purchasing transactions,  sales orders, sales transactions,  payroll, employee data, inventory</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Records daily, routine activities</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Serves   supervisory    level    of management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title"/>
          </p:nvPr>
        </p:nvSpPr>
        <p:spPr>
          <a:xfrm>
            <a:off x="558800" y="136905"/>
            <a:ext cx="7603997" cy="566165"/>
          </a:xfrm>
          <a:prstGeom prst="rect">
            <a:avLst/>
          </a:prstGeom>
          <a:noFill/>
          <a:ln>
            <a:noFill/>
          </a:ln>
        </p:spPr>
        <p:txBody>
          <a:bodyPr spcFirstLastPara="1" wrap="square" lIns="0" tIns="12050" rIns="0" bIns="0" anchor="t" anchorCtr="0">
            <a:spAutoFit/>
          </a:bodyPr>
          <a:lstStyle/>
          <a:p>
            <a:pPr marL="2722245" marR="5080" lvl="0" indent="-2710180" algn="l" rtl="0">
              <a:lnSpc>
                <a:spcPct val="100000"/>
              </a:lnSpc>
              <a:spcBef>
                <a:spcPts val="0"/>
              </a:spcBef>
              <a:spcAft>
                <a:spcPts val="0"/>
              </a:spcAft>
              <a:buSzPts val="1400"/>
              <a:buNone/>
            </a:pPr>
            <a:r>
              <a:rPr lang="en-US" dirty="0"/>
              <a:t>Transaction Processing System  (TPS)</a:t>
            </a:r>
            <a:endParaRPr dirty="0"/>
          </a:p>
        </p:txBody>
      </p:sp>
      <p:pic>
        <p:nvPicPr>
          <p:cNvPr id="3" name="Picture 2">
            <a:extLst>
              <a:ext uri="{FF2B5EF4-FFF2-40B4-BE49-F238E27FC236}">
                <a16:creationId xmlns="" xmlns:a16="http://schemas.microsoft.com/office/drawing/2014/main" id="{6B8CA92C-0A85-4CFE-B061-A4FA23C3C58A}"/>
              </a:ext>
            </a:extLst>
          </p:cNvPr>
          <p:cNvPicPr>
            <a:picLocks noChangeAspect="1"/>
          </p:cNvPicPr>
          <p:nvPr/>
        </p:nvPicPr>
        <p:blipFill rotWithShape="1">
          <a:blip r:embed="rId3"/>
          <a:srcRect l="52500" t="23712" r="24445" b="22346"/>
          <a:stretch/>
        </p:blipFill>
        <p:spPr>
          <a:xfrm>
            <a:off x="2144648" y="1024839"/>
            <a:ext cx="4432300" cy="5833161"/>
          </a:xfrm>
          <a:prstGeom prst="rect">
            <a:avLst/>
          </a:prstGeom>
        </p:spPr>
      </p:pic>
    </p:spTree>
    <p:extLst>
      <p:ext uri="{BB962C8B-B14F-4D97-AF65-F5344CB8AC3E}">
        <p14:creationId xmlns:p14="http://schemas.microsoft.com/office/powerpoint/2010/main" val="2439880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5"/>
          <p:cNvSpPr txBox="1">
            <a:spLocks noGrp="1"/>
          </p:cNvSpPr>
          <p:nvPr>
            <p:ph type="title"/>
          </p:nvPr>
        </p:nvSpPr>
        <p:spPr>
          <a:xfrm>
            <a:off x="292100" y="136905"/>
            <a:ext cx="94996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Management Information Systems(MIS)</a:t>
            </a:r>
            <a:endParaRPr sz="4000" dirty="0"/>
          </a:p>
        </p:txBody>
      </p:sp>
      <p:sp>
        <p:nvSpPr>
          <p:cNvPr id="429" name="Google Shape;429;p45"/>
          <p:cNvSpPr txBox="1"/>
          <p:nvPr/>
        </p:nvSpPr>
        <p:spPr>
          <a:xfrm>
            <a:off x="292100" y="967358"/>
            <a:ext cx="8473924" cy="5629746"/>
          </a:xfrm>
          <a:prstGeom prst="rect">
            <a:avLst/>
          </a:prstGeom>
          <a:noFill/>
          <a:ln>
            <a:noFill/>
          </a:ln>
        </p:spPr>
        <p:txBody>
          <a:bodyPr spcFirstLastPara="1" wrap="square" lIns="0" tIns="12700"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A management information system (MIS) is an information system application that provides for management-oriented reporting.  These reports are usually generated on a predetermined schedule  and appear in a prearranged format.</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Management information system, or </a:t>
            </a:r>
            <a:r>
              <a:rPr lang="en-US" sz="2400" dirty="0">
                <a:latin typeface="Times New Roman" panose="02020603050405020304" pitchFamily="18" charset="0"/>
                <a:cs typeface="Times New Roman" panose="02020603050405020304" pitchFamily="18" charset="0"/>
              </a:rPr>
              <a:t>MIS</a:t>
            </a:r>
            <a:r>
              <a:rPr lang="en-US" sz="2400" dirty="0">
                <a:latin typeface="Times New Roman" panose="02020603050405020304" pitchFamily="18" charset="0"/>
                <a:cs typeface="Times New Roman" panose="02020603050405020304" pitchFamily="18" charset="0"/>
                <a:sym typeface="Helvetica Neue"/>
              </a:rPr>
              <a:t>, broadly refers to a  computer-based </a:t>
            </a:r>
            <a:r>
              <a:rPr lang="en-US" sz="2400" dirty="0">
                <a:latin typeface="Times New Roman" panose="02020603050405020304" pitchFamily="18" charset="0"/>
                <a:cs typeface="Times New Roman" panose="02020603050405020304" pitchFamily="18" charset="0"/>
              </a:rPr>
              <a:t>system </a:t>
            </a:r>
            <a:r>
              <a:rPr lang="en-US" sz="2400" dirty="0">
                <a:latin typeface="Times New Roman" panose="02020603050405020304" pitchFamily="18" charset="0"/>
                <a:cs typeface="Times New Roman" panose="02020603050405020304" pitchFamily="18" charset="0"/>
                <a:sym typeface="Helvetica Neue"/>
              </a:rPr>
              <a:t>that provides </a:t>
            </a:r>
            <a:r>
              <a:rPr lang="en-US" sz="2400" dirty="0">
                <a:latin typeface="Times New Roman" panose="02020603050405020304" pitchFamily="18" charset="0"/>
                <a:cs typeface="Times New Roman" panose="02020603050405020304" pitchFamily="18" charset="0"/>
              </a:rPr>
              <a:t>managers </a:t>
            </a:r>
            <a:r>
              <a:rPr lang="en-US" sz="2400" dirty="0">
                <a:latin typeface="Times New Roman" panose="02020603050405020304" pitchFamily="18" charset="0"/>
                <a:cs typeface="Times New Roman" panose="02020603050405020304" pitchFamily="18" charset="0"/>
                <a:sym typeface="Helvetica Neue"/>
              </a:rPr>
              <a:t>with the tools  to organize, evaluate and efficiently </a:t>
            </a:r>
            <a:r>
              <a:rPr lang="en-US" sz="2400" dirty="0">
                <a:latin typeface="Times New Roman" panose="02020603050405020304" pitchFamily="18" charset="0"/>
                <a:cs typeface="Times New Roman" panose="02020603050405020304" pitchFamily="18" charset="0"/>
              </a:rPr>
              <a:t>manage </a:t>
            </a:r>
            <a:r>
              <a:rPr lang="en-US" sz="2400" dirty="0">
                <a:latin typeface="Times New Roman" panose="02020603050405020304" pitchFamily="18" charset="0"/>
                <a:cs typeface="Times New Roman" panose="02020603050405020304" pitchFamily="18" charset="0"/>
                <a:sym typeface="Helvetica Neue"/>
              </a:rPr>
              <a:t>departments within  an organization.</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Information systems at the management level of organization that  serve the functions of planning, controlling, and decision making  by providing routine summary and exception reports.</a:t>
            </a:r>
          </a:p>
          <a:p>
            <a:pPr marL="354966" lvl="0" indent="-342900" algn="just">
              <a:lnSpc>
                <a:spcPct val="125000"/>
              </a:lnSpc>
              <a:buClr>
                <a:schemeClr val="tx1"/>
              </a:buClr>
              <a:buSzPts val="3200"/>
              <a:buFont typeface="Arial" panose="020B0604020202020204" pitchFamily="34" charset="0"/>
              <a:buChar char="•"/>
            </a:pP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2118485" y="272186"/>
            <a:ext cx="5211827"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MIS Continue</a:t>
            </a:r>
            <a:r>
              <a:rPr lang="en-US" sz="4000" b="0" dirty="0">
                <a:latin typeface="Times New Roman"/>
                <a:ea typeface="Times New Roman"/>
                <a:cs typeface="Times New Roman"/>
                <a:sym typeface="Times New Roman"/>
              </a:rPr>
              <a:t>..</a:t>
            </a:r>
            <a:endParaRPr sz="4000" dirty="0">
              <a:latin typeface="Times New Roman"/>
              <a:ea typeface="Times New Roman"/>
              <a:cs typeface="Times New Roman"/>
              <a:sym typeface="Times New Roman"/>
            </a:endParaRPr>
          </a:p>
        </p:txBody>
      </p:sp>
      <p:sp>
        <p:nvSpPr>
          <p:cNvPr id="437" name="Google Shape;437;p46"/>
          <p:cNvSpPr txBox="1"/>
          <p:nvPr/>
        </p:nvSpPr>
        <p:spPr>
          <a:xfrm>
            <a:off x="215900" y="1230452"/>
            <a:ext cx="8496300" cy="5737468"/>
          </a:xfrm>
          <a:prstGeom prst="rect">
            <a:avLst/>
          </a:prstGeom>
          <a:noFill/>
          <a:ln>
            <a:noFill/>
          </a:ln>
        </p:spPr>
        <p:txBody>
          <a:bodyPr spcFirstLastPara="1" wrap="square" lIns="0" tIns="12700"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convert data	from	internal and external sources into information for managers.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The source of data for an MIS usually comes from numerous  databases. These databases are usually the data storage for Data  Processing Systems.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summaries and report on the organization's basic operations.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produce reports for managers interested in historic trends on  a regular basis</a:t>
            </a:r>
            <a:r>
              <a:rPr lang="en-US" sz="2400" b="0" i="0" u="none" strike="noStrike" cap="none" dirty="0">
                <a:solidFill>
                  <a:srgbClr val="252525"/>
                </a:solidFill>
                <a:latin typeface="Helvetica Neue"/>
                <a:ea typeface="Helvetica Neue"/>
                <a:cs typeface="Helvetica Neue"/>
                <a:sym typeface="Helvetica Neue"/>
              </a:rPr>
              <a:t>.</a:t>
            </a:r>
            <a:endParaRPr lang="en-US" sz="2400" b="0" i="0" u="none" strike="noStrike" cap="none" dirty="0">
              <a:solidFill>
                <a:schemeClr val="dk1"/>
              </a:solidFill>
              <a:latin typeface="Helvetica Neue"/>
              <a:ea typeface="Helvetica Neue"/>
              <a:cs typeface="Helvetica Neue"/>
              <a:sym typeface="Helvetica Neue"/>
            </a:endParaRPr>
          </a:p>
          <a:p>
            <a:pPr marL="756285" marR="0" lvl="1" indent="-287019" algn="just" rtl="0">
              <a:lnSpc>
                <a:spcPct val="100000"/>
              </a:lnSpc>
              <a:spcBef>
                <a:spcPts val="1175"/>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MIS operate at the tactical level</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00000"/>
              </a:lnSpc>
              <a:spcBef>
                <a:spcPts val="1180"/>
              </a:spcBef>
              <a:spcAft>
                <a:spcPts val="0"/>
              </a:spcAft>
              <a:buClr>
                <a:srgbClr val="D9B146"/>
              </a:buClr>
              <a:buSzPts val="2750"/>
              <a:buFont typeface="Arial"/>
              <a:buChar char="•"/>
            </a:pPr>
            <a:r>
              <a:rPr lang="en-US" sz="2400" b="0" i="1" u="none" strike="noStrike" cap="none" dirty="0">
                <a:solidFill>
                  <a:srgbClr val="000099"/>
                </a:solidFill>
                <a:latin typeface="Times New Roman" panose="02020603050405020304" pitchFamily="18" charset="0"/>
                <a:cs typeface="Times New Roman" panose="02020603050405020304" pitchFamily="18" charset="0"/>
                <a:sym typeface="Arial"/>
              </a:rPr>
              <a:t>Example: Annual budgeting</a:t>
            </a:r>
          </a:p>
          <a:p>
            <a:pPr marL="756285" marR="0" lvl="1" indent="-287019" algn="just" rtl="0">
              <a:lnSpc>
                <a:spcPct val="100000"/>
              </a:lnSpc>
              <a:spcBef>
                <a:spcPts val="1180"/>
              </a:spcBef>
              <a:spcAft>
                <a:spcPts val="0"/>
              </a:spcAft>
              <a:buClr>
                <a:srgbClr val="D9B146"/>
              </a:buClr>
              <a:buSzPts val="2750"/>
              <a:buFont typeface="Arial"/>
              <a:buChar char="•"/>
            </a:pPr>
            <a:r>
              <a:rPr lang="en-US" sz="2400" i="1" dirty="0">
                <a:solidFill>
                  <a:srgbClr val="000099"/>
                </a:solidFill>
                <a:latin typeface="Times New Roman" panose="02020603050405020304" pitchFamily="18" charset="0"/>
                <a:cs typeface="Times New Roman" panose="02020603050405020304" pitchFamily="18" charset="0"/>
              </a:rPr>
              <a:t>Example Annual budgeting</a:t>
            </a:r>
            <a:endPar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54966" indent="-342900" algn="just">
              <a:lnSpc>
                <a:spcPct val="125000"/>
              </a:lnSpc>
              <a:buClr>
                <a:schemeClr val="tx1"/>
              </a:buClr>
              <a:buSzPts val="3200"/>
              <a:buFont typeface="Arial" panose="020B0604020202020204" pitchFamily="34" charset="0"/>
              <a:buChar char="•"/>
            </a:pP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a:spLocks noGrp="1"/>
          </p:cNvSpPr>
          <p:nvPr>
            <p:ph type="title"/>
          </p:nvPr>
        </p:nvSpPr>
        <p:spPr>
          <a:xfrm>
            <a:off x="584200" y="313385"/>
            <a:ext cx="7853197"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Properties of MIS</a:t>
            </a:r>
            <a:endParaRPr sz="4000" dirty="0"/>
          </a:p>
        </p:txBody>
      </p:sp>
      <p:sp>
        <p:nvSpPr>
          <p:cNvPr id="448" name="Google Shape;448;p47"/>
          <p:cNvSpPr txBox="1"/>
          <p:nvPr/>
        </p:nvSpPr>
        <p:spPr>
          <a:xfrm>
            <a:off x="165100" y="1335404"/>
            <a:ext cx="8674100" cy="5128322"/>
          </a:xfrm>
          <a:prstGeom prst="rect">
            <a:avLst/>
          </a:prstGeom>
          <a:noFill/>
          <a:ln>
            <a:noFill/>
          </a:ln>
        </p:spPr>
        <p:txBody>
          <a:bodyPr spcFirstLastPara="1" wrap="square" lIns="0" tIns="49525"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Management-oriented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The basic objective of MIS is to provide  information support to the management in the organization for  decision making.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Management directed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When MIS is management-oriented, it  should be directed by the management because it is the  management who tells their needs and requirements more  effectively than anybody else.</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Integrated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It means a comprehensive or complete view of all the  subsystems in the organization of a company.</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Common database</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This is the basic feature of MIS to achieve the  objective of using MIS in business organizations.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1092200" y="90627"/>
            <a:ext cx="7016376" cy="567453"/>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dirty="0"/>
              <a:t>Data </a:t>
            </a:r>
            <a:r>
              <a:rPr lang="en-US" dirty="0" err="1"/>
              <a:t>Vs</a:t>
            </a:r>
            <a:r>
              <a:rPr lang="en-US" dirty="0"/>
              <a:t> Information Continue…</a:t>
            </a:r>
            <a:endParaRPr dirty="0"/>
          </a:p>
        </p:txBody>
      </p:sp>
      <p:grpSp>
        <p:nvGrpSpPr>
          <p:cNvPr id="52" name="Google Shape;52;p4"/>
          <p:cNvGrpSpPr/>
          <p:nvPr/>
        </p:nvGrpSpPr>
        <p:grpSpPr>
          <a:xfrm>
            <a:off x="838199" y="1904999"/>
            <a:ext cx="2740660" cy="864235"/>
            <a:chOff x="838199" y="1904999"/>
            <a:chExt cx="2740660" cy="864235"/>
          </a:xfrm>
        </p:grpSpPr>
        <p:sp>
          <p:nvSpPr>
            <p:cNvPr id="53" name="Google Shape;53;p4"/>
            <p:cNvSpPr/>
            <p:nvPr/>
          </p:nvSpPr>
          <p:spPr>
            <a:xfrm>
              <a:off x="838199" y="1904999"/>
              <a:ext cx="2740660" cy="864235"/>
            </a:xfrm>
            <a:custGeom>
              <a:avLst/>
              <a:gdLst/>
              <a:ahLst/>
              <a:cxnLst/>
              <a:rect l="l" t="t" r="r" b="b"/>
              <a:pathLst>
                <a:path w="2740660" h="864235" extrusionOk="0">
                  <a:moveTo>
                    <a:pt x="2740152" y="0"/>
                  </a:moveTo>
                  <a:lnTo>
                    <a:pt x="0" y="0"/>
                  </a:lnTo>
                  <a:lnTo>
                    <a:pt x="0" y="864108"/>
                  </a:lnTo>
                  <a:lnTo>
                    <a:pt x="2740152" y="864108"/>
                  </a:lnTo>
                  <a:lnTo>
                    <a:pt x="2740152"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4"/>
            <p:cNvSpPr/>
            <p:nvPr/>
          </p:nvSpPr>
          <p:spPr>
            <a:xfrm>
              <a:off x="838199" y="1904999"/>
              <a:ext cx="2740660" cy="864235"/>
            </a:xfrm>
            <a:custGeom>
              <a:avLst/>
              <a:gdLst/>
              <a:ahLst/>
              <a:cxnLst/>
              <a:rect l="l" t="t" r="r" b="b"/>
              <a:pathLst>
                <a:path w="2740660" h="864235" extrusionOk="0">
                  <a:moveTo>
                    <a:pt x="0" y="864108"/>
                  </a:moveTo>
                  <a:lnTo>
                    <a:pt x="2740152" y="864108"/>
                  </a:lnTo>
                  <a:lnTo>
                    <a:pt x="2740152" y="0"/>
                  </a:lnTo>
                  <a:lnTo>
                    <a:pt x="0" y="0"/>
                  </a:lnTo>
                  <a:lnTo>
                    <a:pt x="0" y="86410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 name="Google Shape;55;p4"/>
          <p:cNvSpPr txBox="1"/>
          <p:nvPr/>
        </p:nvSpPr>
        <p:spPr>
          <a:xfrm>
            <a:off x="838200" y="1905000"/>
            <a:ext cx="2740660" cy="864235"/>
          </a:xfrm>
          <a:prstGeom prst="rect">
            <a:avLst/>
          </a:prstGeom>
          <a:noFill/>
          <a:ln>
            <a:noFill/>
          </a:ln>
        </p:spPr>
        <p:txBody>
          <a:bodyPr spcFirstLastPara="1" wrap="square" lIns="0" tIns="224775" rIns="0" bIns="0" anchor="t" anchorCtr="0">
            <a:spAutoFit/>
          </a:bodyPr>
          <a:lstStyle/>
          <a:p>
            <a:pPr marL="78994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Raw Data</a:t>
            </a:r>
            <a:endParaRPr sz="2400" b="0" i="0" u="none" strike="noStrike" cap="none">
              <a:solidFill>
                <a:schemeClr val="dk1"/>
              </a:solidFill>
              <a:latin typeface="Times New Roman"/>
              <a:ea typeface="Times New Roman"/>
              <a:cs typeface="Times New Roman"/>
              <a:sym typeface="Times New Roman"/>
            </a:endParaRPr>
          </a:p>
        </p:txBody>
      </p:sp>
      <p:grpSp>
        <p:nvGrpSpPr>
          <p:cNvPr id="56" name="Google Shape;56;p4"/>
          <p:cNvGrpSpPr/>
          <p:nvPr/>
        </p:nvGrpSpPr>
        <p:grpSpPr>
          <a:xfrm>
            <a:off x="914399" y="3429000"/>
            <a:ext cx="2664460" cy="864235"/>
            <a:chOff x="914399" y="3429000"/>
            <a:chExt cx="2664460" cy="864235"/>
          </a:xfrm>
        </p:grpSpPr>
        <p:sp>
          <p:nvSpPr>
            <p:cNvPr id="57" name="Google Shape;57;p4"/>
            <p:cNvSpPr/>
            <p:nvPr/>
          </p:nvSpPr>
          <p:spPr>
            <a:xfrm>
              <a:off x="914399" y="3429000"/>
              <a:ext cx="2664460" cy="864235"/>
            </a:xfrm>
            <a:custGeom>
              <a:avLst/>
              <a:gdLst/>
              <a:ahLst/>
              <a:cxnLst/>
              <a:rect l="l" t="t" r="r" b="b"/>
              <a:pathLst>
                <a:path w="2664460" h="864235" extrusionOk="0">
                  <a:moveTo>
                    <a:pt x="2663952" y="0"/>
                  </a:moveTo>
                  <a:lnTo>
                    <a:pt x="0" y="0"/>
                  </a:lnTo>
                  <a:lnTo>
                    <a:pt x="0" y="864107"/>
                  </a:lnTo>
                  <a:lnTo>
                    <a:pt x="2663952" y="864107"/>
                  </a:lnTo>
                  <a:lnTo>
                    <a:pt x="2663952" y="0"/>
                  </a:lnTo>
                  <a:close/>
                </a:path>
              </a:pathLst>
            </a:custGeom>
            <a:solidFill>
              <a:srgbClr val="DADAD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4"/>
            <p:cNvSpPr/>
            <p:nvPr/>
          </p:nvSpPr>
          <p:spPr>
            <a:xfrm>
              <a:off x="914399" y="3429000"/>
              <a:ext cx="2664460" cy="864235"/>
            </a:xfrm>
            <a:custGeom>
              <a:avLst/>
              <a:gdLst/>
              <a:ahLst/>
              <a:cxnLst/>
              <a:rect l="l" t="t" r="r" b="b"/>
              <a:pathLst>
                <a:path w="2664460" h="864235" extrusionOk="0">
                  <a:moveTo>
                    <a:pt x="0" y="864107"/>
                  </a:moveTo>
                  <a:lnTo>
                    <a:pt x="2663952" y="864107"/>
                  </a:lnTo>
                  <a:lnTo>
                    <a:pt x="2663952" y="0"/>
                  </a:lnTo>
                  <a:lnTo>
                    <a:pt x="0" y="0"/>
                  </a:lnTo>
                  <a:lnTo>
                    <a:pt x="0" y="86410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 name="Google Shape;59;p4"/>
          <p:cNvSpPr txBox="1"/>
          <p:nvPr/>
        </p:nvSpPr>
        <p:spPr>
          <a:xfrm>
            <a:off x="914400" y="3429000"/>
            <a:ext cx="2664460" cy="864235"/>
          </a:xfrm>
          <a:prstGeom prst="rect">
            <a:avLst/>
          </a:prstGeom>
          <a:noFill/>
          <a:ln>
            <a:noFill/>
          </a:ln>
        </p:spPr>
        <p:txBody>
          <a:bodyPr spcFirstLastPara="1" wrap="square" lIns="0" tIns="225425" rIns="0" bIns="0" anchor="t" anchorCtr="0">
            <a:spAutoFit/>
          </a:bodyPr>
          <a:lstStyle/>
          <a:p>
            <a:pPr marL="85725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Context</a:t>
            </a:r>
            <a:endParaRPr sz="2400" b="0" i="0" u="none" strike="noStrike" cap="none">
              <a:solidFill>
                <a:schemeClr val="dk1"/>
              </a:solidFill>
              <a:latin typeface="Times New Roman"/>
              <a:ea typeface="Times New Roman"/>
              <a:cs typeface="Times New Roman"/>
              <a:sym typeface="Times New Roman"/>
            </a:endParaRPr>
          </a:p>
        </p:txBody>
      </p:sp>
      <p:grpSp>
        <p:nvGrpSpPr>
          <p:cNvPr id="60" name="Google Shape;60;p4"/>
          <p:cNvGrpSpPr/>
          <p:nvPr/>
        </p:nvGrpSpPr>
        <p:grpSpPr>
          <a:xfrm>
            <a:off x="838199" y="4953000"/>
            <a:ext cx="2664460" cy="864235"/>
            <a:chOff x="838199" y="4953000"/>
            <a:chExt cx="2664460" cy="864235"/>
          </a:xfrm>
        </p:grpSpPr>
        <p:sp>
          <p:nvSpPr>
            <p:cNvPr id="61" name="Google Shape;61;p4"/>
            <p:cNvSpPr/>
            <p:nvPr/>
          </p:nvSpPr>
          <p:spPr>
            <a:xfrm>
              <a:off x="838199" y="4953000"/>
              <a:ext cx="2664460" cy="864235"/>
            </a:xfrm>
            <a:custGeom>
              <a:avLst/>
              <a:gdLst/>
              <a:ahLst/>
              <a:cxnLst/>
              <a:rect l="l" t="t" r="r" b="b"/>
              <a:pathLst>
                <a:path w="2664460" h="864235" extrusionOk="0">
                  <a:moveTo>
                    <a:pt x="2663952" y="0"/>
                  </a:moveTo>
                  <a:lnTo>
                    <a:pt x="0" y="0"/>
                  </a:lnTo>
                  <a:lnTo>
                    <a:pt x="0" y="864108"/>
                  </a:lnTo>
                  <a:lnTo>
                    <a:pt x="2663952" y="864108"/>
                  </a:lnTo>
                  <a:lnTo>
                    <a:pt x="2663952" y="0"/>
                  </a:lnTo>
                  <a:close/>
                </a:path>
              </a:pathLst>
            </a:custGeom>
            <a:solidFill>
              <a:srgbClr val="CF9C5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4"/>
            <p:cNvSpPr/>
            <p:nvPr/>
          </p:nvSpPr>
          <p:spPr>
            <a:xfrm>
              <a:off x="838199" y="4953000"/>
              <a:ext cx="2664460" cy="864235"/>
            </a:xfrm>
            <a:custGeom>
              <a:avLst/>
              <a:gdLst/>
              <a:ahLst/>
              <a:cxnLst/>
              <a:rect l="l" t="t" r="r" b="b"/>
              <a:pathLst>
                <a:path w="2664460" h="864235" extrusionOk="0">
                  <a:moveTo>
                    <a:pt x="0" y="864108"/>
                  </a:moveTo>
                  <a:lnTo>
                    <a:pt x="2663952" y="864108"/>
                  </a:lnTo>
                  <a:lnTo>
                    <a:pt x="2663952" y="0"/>
                  </a:lnTo>
                  <a:lnTo>
                    <a:pt x="0" y="0"/>
                  </a:lnTo>
                  <a:lnTo>
                    <a:pt x="0" y="86410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 name="Google Shape;63;p4"/>
          <p:cNvSpPr txBox="1"/>
          <p:nvPr/>
        </p:nvSpPr>
        <p:spPr>
          <a:xfrm>
            <a:off x="838200" y="4953000"/>
            <a:ext cx="2664460" cy="864235"/>
          </a:xfrm>
          <a:prstGeom prst="rect">
            <a:avLst/>
          </a:prstGeom>
          <a:noFill/>
          <a:ln>
            <a:noFill/>
          </a:ln>
        </p:spPr>
        <p:txBody>
          <a:bodyPr spcFirstLastPara="1" wrap="square" lIns="0" tIns="225425" rIns="0" bIns="0" anchor="t" anchorCtr="0">
            <a:spAutoFit/>
          </a:bodyPr>
          <a:lstStyle/>
          <a:p>
            <a:pPr marL="602615"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Times New Roman"/>
                <a:ea typeface="Times New Roman"/>
                <a:cs typeface="Times New Roman"/>
                <a:sym typeface="Times New Roman"/>
              </a:rPr>
              <a:t>Information</a:t>
            </a:r>
            <a:endParaRPr sz="2400" b="0" i="0" u="none" strike="noStrike" cap="none">
              <a:solidFill>
                <a:schemeClr val="dk1"/>
              </a:solidFill>
              <a:latin typeface="Times New Roman"/>
              <a:ea typeface="Times New Roman"/>
              <a:cs typeface="Times New Roman"/>
              <a:sym typeface="Times New Roman"/>
            </a:endParaRPr>
          </a:p>
        </p:txBody>
      </p:sp>
      <p:grpSp>
        <p:nvGrpSpPr>
          <p:cNvPr id="64" name="Google Shape;64;p4"/>
          <p:cNvGrpSpPr/>
          <p:nvPr/>
        </p:nvGrpSpPr>
        <p:grpSpPr>
          <a:xfrm>
            <a:off x="1981199" y="2895599"/>
            <a:ext cx="360045" cy="360045"/>
            <a:chOff x="1981199" y="2895599"/>
            <a:chExt cx="360045" cy="360045"/>
          </a:xfrm>
        </p:grpSpPr>
        <p:sp>
          <p:nvSpPr>
            <p:cNvPr id="65" name="Google Shape;65;p4"/>
            <p:cNvSpPr/>
            <p:nvPr/>
          </p:nvSpPr>
          <p:spPr>
            <a:xfrm>
              <a:off x="1981199" y="2895599"/>
              <a:ext cx="360045" cy="360045"/>
            </a:xfrm>
            <a:custGeom>
              <a:avLst/>
              <a:gdLst/>
              <a:ahLst/>
              <a:cxnLst/>
              <a:rect l="l" t="t" r="r" b="b"/>
              <a:pathLst>
                <a:path w="360044" h="360045" extrusionOk="0">
                  <a:moveTo>
                    <a:pt x="269748" y="0"/>
                  </a:moveTo>
                  <a:lnTo>
                    <a:pt x="89916" y="0"/>
                  </a:lnTo>
                  <a:lnTo>
                    <a:pt x="89916" y="269748"/>
                  </a:lnTo>
                  <a:lnTo>
                    <a:pt x="0" y="269748"/>
                  </a:lnTo>
                  <a:lnTo>
                    <a:pt x="179831" y="359663"/>
                  </a:lnTo>
                  <a:lnTo>
                    <a:pt x="359663" y="269748"/>
                  </a:lnTo>
                  <a:lnTo>
                    <a:pt x="269748" y="269748"/>
                  </a:lnTo>
                  <a:lnTo>
                    <a:pt x="269748" y="0"/>
                  </a:lnTo>
                  <a:close/>
                </a:path>
              </a:pathLst>
            </a:custGeom>
            <a:solidFill>
              <a:srgbClr val="CC6F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4"/>
            <p:cNvSpPr/>
            <p:nvPr/>
          </p:nvSpPr>
          <p:spPr>
            <a:xfrm>
              <a:off x="1981199" y="2895599"/>
              <a:ext cx="360045" cy="360045"/>
            </a:xfrm>
            <a:custGeom>
              <a:avLst/>
              <a:gdLst/>
              <a:ahLst/>
              <a:cxnLst/>
              <a:rect l="l" t="t" r="r" b="b"/>
              <a:pathLst>
                <a:path w="360044" h="360045" extrusionOk="0">
                  <a:moveTo>
                    <a:pt x="0" y="269748"/>
                  </a:moveTo>
                  <a:lnTo>
                    <a:pt x="89916" y="269748"/>
                  </a:lnTo>
                  <a:lnTo>
                    <a:pt x="89916" y="0"/>
                  </a:lnTo>
                  <a:lnTo>
                    <a:pt x="269748" y="0"/>
                  </a:lnTo>
                  <a:lnTo>
                    <a:pt x="269748" y="269748"/>
                  </a:lnTo>
                  <a:lnTo>
                    <a:pt x="359663" y="269748"/>
                  </a:lnTo>
                  <a:lnTo>
                    <a:pt x="179831" y="359663"/>
                  </a:lnTo>
                  <a:lnTo>
                    <a:pt x="0" y="26974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981199" y="4435602"/>
            <a:ext cx="360045" cy="360045"/>
            <a:chOff x="1981199" y="4419600"/>
            <a:chExt cx="360045" cy="360045"/>
          </a:xfrm>
        </p:grpSpPr>
        <p:sp>
          <p:nvSpPr>
            <p:cNvPr id="68" name="Google Shape;68;p4"/>
            <p:cNvSpPr/>
            <p:nvPr/>
          </p:nvSpPr>
          <p:spPr>
            <a:xfrm>
              <a:off x="1981199" y="4419600"/>
              <a:ext cx="360045" cy="360045"/>
            </a:xfrm>
            <a:custGeom>
              <a:avLst/>
              <a:gdLst/>
              <a:ahLst/>
              <a:cxnLst/>
              <a:rect l="l" t="t" r="r" b="b"/>
              <a:pathLst>
                <a:path w="360044" h="360045" extrusionOk="0">
                  <a:moveTo>
                    <a:pt x="269748" y="0"/>
                  </a:moveTo>
                  <a:lnTo>
                    <a:pt x="89916" y="0"/>
                  </a:lnTo>
                  <a:lnTo>
                    <a:pt x="89916" y="269748"/>
                  </a:lnTo>
                  <a:lnTo>
                    <a:pt x="0" y="269748"/>
                  </a:lnTo>
                  <a:lnTo>
                    <a:pt x="179831" y="359663"/>
                  </a:lnTo>
                  <a:lnTo>
                    <a:pt x="359663" y="269748"/>
                  </a:lnTo>
                  <a:lnTo>
                    <a:pt x="269748" y="269748"/>
                  </a:lnTo>
                  <a:lnTo>
                    <a:pt x="269748" y="0"/>
                  </a:lnTo>
                  <a:close/>
                </a:path>
              </a:pathLst>
            </a:custGeom>
            <a:solidFill>
              <a:srgbClr val="CC6F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4"/>
            <p:cNvSpPr/>
            <p:nvPr/>
          </p:nvSpPr>
          <p:spPr>
            <a:xfrm>
              <a:off x="1981199" y="4419600"/>
              <a:ext cx="360045" cy="360045"/>
            </a:xfrm>
            <a:custGeom>
              <a:avLst/>
              <a:gdLst/>
              <a:ahLst/>
              <a:cxnLst/>
              <a:rect l="l" t="t" r="r" b="b"/>
              <a:pathLst>
                <a:path w="360044" h="360045" extrusionOk="0">
                  <a:moveTo>
                    <a:pt x="0" y="269748"/>
                  </a:moveTo>
                  <a:lnTo>
                    <a:pt x="89916" y="269748"/>
                  </a:lnTo>
                  <a:lnTo>
                    <a:pt x="89916" y="0"/>
                  </a:lnTo>
                  <a:lnTo>
                    <a:pt x="269748" y="0"/>
                  </a:lnTo>
                  <a:lnTo>
                    <a:pt x="269748" y="269748"/>
                  </a:lnTo>
                  <a:lnTo>
                    <a:pt x="359663" y="269748"/>
                  </a:lnTo>
                  <a:lnTo>
                    <a:pt x="179831" y="359663"/>
                  </a:lnTo>
                  <a:lnTo>
                    <a:pt x="0" y="26974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 name="Google Shape;70;p4"/>
          <p:cNvSpPr txBox="1"/>
          <p:nvPr/>
        </p:nvSpPr>
        <p:spPr>
          <a:xfrm>
            <a:off x="2517394" y="4435602"/>
            <a:ext cx="108204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CF9C5F"/>
                </a:solidFill>
                <a:latin typeface="Times New Roman"/>
                <a:ea typeface="Times New Roman"/>
                <a:cs typeface="Times New Roman"/>
                <a:sym typeface="Times New Roman"/>
              </a:rPr>
              <a:t>Processing</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8"/>
          <p:cNvSpPr txBox="1">
            <a:spLocks noGrp="1"/>
          </p:cNvSpPr>
          <p:nvPr>
            <p:ph type="title"/>
          </p:nvPr>
        </p:nvSpPr>
        <p:spPr>
          <a:xfrm>
            <a:off x="333121" y="149605"/>
            <a:ext cx="8366379"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Properties of MIS 				</a:t>
            </a:r>
            <a:r>
              <a:rPr lang="en-US" sz="1600" dirty="0"/>
              <a:t>Continue..</a:t>
            </a:r>
            <a:endParaRPr sz="1600" dirty="0"/>
          </a:p>
        </p:txBody>
      </p:sp>
      <p:sp>
        <p:nvSpPr>
          <p:cNvPr id="454" name="Google Shape;454;p48"/>
          <p:cNvSpPr txBox="1">
            <a:spLocks noGrp="1"/>
          </p:cNvSpPr>
          <p:nvPr>
            <p:ph type="body" idx="1"/>
          </p:nvPr>
        </p:nvSpPr>
        <p:spPr>
          <a:xfrm>
            <a:off x="333121" y="843533"/>
            <a:ext cx="8607679" cy="6014467"/>
          </a:xfrm>
          <a:prstGeom prst="rect">
            <a:avLst/>
          </a:prstGeom>
          <a:noFill/>
          <a:ln>
            <a:noFill/>
          </a:ln>
        </p:spPr>
        <p:txBody>
          <a:bodyPr spcFirstLastPara="1" wrap="square" lIns="0" tIns="12700"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Computerized: </a:t>
            </a:r>
            <a:r>
              <a:rPr lang="en-US" dirty="0">
                <a:solidFill>
                  <a:srgbClr val="000000"/>
                </a:solidFill>
                <a:latin typeface="Times New Roman" panose="02020603050405020304" pitchFamily="18" charset="0"/>
                <a:cs typeface="Times New Roman" panose="02020603050405020304" pitchFamily="18" charset="0"/>
                <a:sym typeface="Arial"/>
              </a:rPr>
              <a:t>MIS can be used without a computer. But the use  of computers increases the effectiveness and the efficiency of the  system.</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User friendly/Flexibility: </a:t>
            </a:r>
            <a:r>
              <a:rPr lang="en-US" dirty="0">
                <a:solidFill>
                  <a:srgbClr val="000000"/>
                </a:solidFill>
                <a:latin typeface="Times New Roman" panose="02020603050405020304" pitchFamily="18" charset="0"/>
                <a:cs typeface="Times New Roman" panose="02020603050405020304" pitchFamily="18" charset="0"/>
                <a:sym typeface="Arial"/>
              </a:rPr>
              <a:t>An MIS should be flexible.</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sym typeface="Arial"/>
              </a:rPr>
              <a:t>Information as a resource: Information is the major ingredient of  any MIS.</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Common data flows: </a:t>
            </a:r>
            <a:r>
              <a:rPr lang="en-US" dirty="0">
                <a:solidFill>
                  <a:srgbClr val="000000"/>
                </a:solidFill>
                <a:latin typeface="Times New Roman" panose="02020603050405020304" pitchFamily="18" charset="0"/>
                <a:cs typeface="Times New Roman" panose="02020603050405020304" pitchFamily="18" charset="0"/>
                <a:sym typeface="Arial"/>
              </a:rPr>
              <a:t>The integration of different subsystems will  lead to a common data flow which will further help in avoiding  </a:t>
            </a:r>
            <a:r>
              <a:rPr lang="en-US" dirty="0" err="1">
                <a:solidFill>
                  <a:srgbClr val="000000"/>
                </a:solidFill>
                <a:latin typeface="Times New Roman" panose="02020603050405020304" pitchFamily="18" charset="0"/>
                <a:cs typeface="Times New Roman" panose="02020603050405020304" pitchFamily="18" charset="0"/>
                <a:sym typeface="Arial"/>
              </a:rPr>
              <a:t>duplicacy</a:t>
            </a:r>
            <a:r>
              <a:rPr lang="en-US" dirty="0">
                <a:solidFill>
                  <a:srgbClr val="000000"/>
                </a:solidFill>
                <a:latin typeface="Times New Roman" panose="02020603050405020304" pitchFamily="18" charset="0"/>
                <a:cs typeface="Times New Roman" panose="02020603050405020304" pitchFamily="18" charset="0"/>
                <a:sym typeface="Arial"/>
              </a:rPr>
              <a:t> and redundancy in data collection, storage and  processing.</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Heavy planning-element: </a:t>
            </a:r>
            <a:r>
              <a:rPr lang="en-US" dirty="0">
                <a:solidFill>
                  <a:srgbClr val="000000"/>
                </a:solidFill>
                <a:latin typeface="Times New Roman" panose="02020603050405020304" pitchFamily="18" charset="0"/>
                <a:cs typeface="Times New Roman" panose="02020603050405020304" pitchFamily="18" charset="0"/>
                <a:sym typeface="Arial"/>
              </a:rPr>
              <a:t>The preparation of MIS is not a one or</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two day exercise. </a:t>
            </a:r>
            <a:r>
              <a:rPr lang="en-US" dirty="0">
                <a:solidFill>
                  <a:srgbClr val="000000"/>
                </a:solidFill>
                <a:latin typeface="Times New Roman" panose="02020603050405020304" pitchFamily="18" charset="0"/>
                <a:cs typeface="Times New Roman" panose="02020603050405020304" pitchFamily="18" charset="0"/>
                <a:sym typeface="Arial"/>
              </a:rPr>
              <a:t>It usually takes 3 to 5 years and sometimes a much longer period</a:t>
            </a:r>
            <a:endParaRPr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title"/>
          </p:nvPr>
        </p:nvSpPr>
        <p:spPr>
          <a:xfrm>
            <a:off x="1546605" y="400558"/>
            <a:ext cx="604901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Decision Support System(DSS)</a:t>
            </a:r>
            <a:endParaRPr dirty="0"/>
          </a:p>
        </p:txBody>
      </p:sp>
      <p:sp>
        <p:nvSpPr>
          <p:cNvPr id="462" name="Google Shape;462;p49"/>
          <p:cNvSpPr txBox="1"/>
          <p:nvPr/>
        </p:nvSpPr>
        <p:spPr>
          <a:xfrm>
            <a:off x="428142" y="1334433"/>
            <a:ext cx="8372958" cy="5157807"/>
          </a:xfrm>
          <a:prstGeom prst="rect">
            <a:avLst/>
          </a:prstGeom>
          <a:noFill/>
          <a:ln>
            <a:noFill/>
          </a:ln>
        </p:spPr>
        <p:txBody>
          <a:bodyPr spcFirstLastPara="1" wrap="square" lIns="0" tIns="78725"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 decision support system (DSS) is an information system application  that provides its users with decision-oriented information whenever a  decision-making situation arises.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When applied to executive managers, these systems are sometimes called executive information systems (EIS).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 Decision Support System (DSS) is an interactive computer-based system or  subsystem intended to help decision makers use communications  technologies, data, documents, knowledge and/or models to identify and solve  problems, complete decision process tasks, and make decisions</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a:t>
            </a:r>
          </a:p>
          <a:p>
            <a:pPr marL="354966" indent="-342900" algn="just">
              <a:lnSpc>
                <a:spcPct val="125000"/>
              </a:lnSpc>
              <a:buClr>
                <a:schemeClr val="tx1"/>
              </a:buClr>
              <a:buSzPts val="3200"/>
              <a:buFont typeface="Arial" panose="020B0604020202020204" pitchFamily="34" charset="0"/>
              <a:buChar char="•"/>
            </a:pPr>
            <a:r>
              <a:rPr lang="en-US" sz="2400" i="1" dirty="0" smtClean="0">
                <a:solidFill>
                  <a:schemeClr val="bg2">
                    <a:lumMod val="75000"/>
                  </a:schemeClr>
                </a:solidFill>
                <a:latin typeface="Times New Roman" panose="02020603050405020304" pitchFamily="18" charset="0"/>
                <a:cs typeface="Times New Roman" panose="02020603050405020304" pitchFamily="18" charset="0"/>
                <a:sym typeface="Helvetica Neue"/>
              </a:rPr>
              <a:t>Example: Inventory Management System</a:t>
            </a:r>
            <a:endParaRPr sz="2400" i="1" dirty="0">
              <a:solidFill>
                <a:schemeClr val="bg2">
                  <a:lumMod val="75000"/>
                </a:schemeClr>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title"/>
          </p:nvPr>
        </p:nvSpPr>
        <p:spPr>
          <a:xfrm>
            <a:off x="1546605" y="400558"/>
            <a:ext cx="604901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Decision Support System(DSS)</a:t>
            </a:r>
            <a:endParaRPr dirty="0"/>
          </a:p>
        </p:txBody>
      </p:sp>
      <p:sp>
        <p:nvSpPr>
          <p:cNvPr id="462" name="Google Shape;462;p49"/>
          <p:cNvSpPr txBox="1"/>
          <p:nvPr/>
        </p:nvSpPr>
        <p:spPr>
          <a:xfrm>
            <a:off x="334721" y="1406398"/>
            <a:ext cx="8474558" cy="3403481"/>
          </a:xfrm>
          <a:prstGeom prst="rect">
            <a:avLst/>
          </a:prstGeom>
          <a:noFill/>
          <a:ln>
            <a:noFill/>
          </a:ln>
        </p:spPr>
        <p:txBody>
          <a:bodyPr spcFirstLastPara="1" wrap="square" lIns="0" tIns="787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Decision Support System is a general term for any computer application that  enhances a person or group’s ability to make decisions.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Also, Decision Support Systems refers to an academic field of research that  involves designing and studying Decision Support Systems in their context of  Use</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4120674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ctrTitle"/>
          </p:nvPr>
        </p:nvSpPr>
        <p:spPr>
          <a:xfrm>
            <a:off x="1231518" y="347650"/>
            <a:ext cx="6128512" cy="574040"/>
          </a:xfrm>
          <a:prstGeom prst="rect">
            <a:avLst/>
          </a:prstGeom>
          <a:noFill/>
          <a:ln>
            <a:noFill/>
          </a:ln>
        </p:spPr>
        <p:txBody>
          <a:bodyPr spcFirstLastPara="1" wrap="square" lIns="0" tIns="12700" rIns="0" bIns="0" anchor="t" anchorCtr="0">
            <a:spAutoFit/>
          </a:bodyPr>
          <a:lstStyle/>
          <a:p>
            <a:pPr marL="13970" lvl="0" indent="0" algn="l" rtl="0">
              <a:lnSpc>
                <a:spcPct val="100000"/>
              </a:lnSpc>
              <a:spcBef>
                <a:spcPts val="0"/>
              </a:spcBef>
              <a:spcAft>
                <a:spcPts val="0"/>
              </a:spcAft>
              <a:buSzPts val="1400"/>
              <a:buNone/>
            </a:pPr>
            <a:r>
              <a:rPr lang="en-US" dirty="0">
                <a:solidFill>
                  <a:srgbClr val="FF0000"/>
                </a:solidFill>
              </a:rPr>
              <a:t>Decision support System(DSS):</a:t>
            </a:r>
            <a:endParaRPr dirty="0">
              <a:solidFill>
                <a:srgbClr val="FF0000"/>
              </a:solidFill>
            </a:endParaRPr>
          </a:p>
        </p:txBody>
      </p:sp>
      <p:pic>
        <p:nvPicPr>
          <p:cNvPr id="468" name="Google Shape;468;p50"/>
          <p:cNvPicPr preferRelativeResize="0"/>
          <p:nvPr/>
        </p:nvPicPr>
        <p:blipFill rotWithShape="1">
          <a:blip r:embed="rId3">
            <a:alphaModFix/>
          </a:blip>
          <a:srcRect/>
          <a:stretch/>
        </p:blipFill>
        <p:spPr>
          <a:xfrm>
            <a:off x="828674" y="3145028"/>
            <a:ext cx="6934200" cy="3662172"/>
          </a:xfrm>
          <a:prstGeom prst="rect">
            <a:avLst/>
          </a:prstGeom>
          <a:noFill/>
          <a:ln>
            <a:noFill/>
          </a:ln>
        </p:spPr>
      </p:pic>
      <p:sp>
        <p:nvSpPr>
          <p:cNvPr id="469" name="Google Shape;469;p50"/>
          <p:cNvSpPr txBox="1"/>
          <p:nvPr/>
        </p:nvSpPr>
        <p:spPr>
          <a:xfrm>
            <a:off x="368300" y="1093978"/>
            <a:ext cx="8166100" cy="1706473"/>
          </a:xfrm>
          <a:prstGeom prst="rect">
            <a:avLst/>
          </a:prstGeom>
          <a:noFill/>
          <a:ln>
            <a:noFill/>
          </a:ln>
        </p:spPr>
        <p:txBody>
          <a:bodyPr spcFirstLastPara="1" wrap="square" lIns="0" tIns="17125" rIns="0" bIns="0" anchor="t" anchorCtr="0">
            <a:spAutoFit/>
          </a:bodyPr>
          <a:lstStyle/>
          <a:p>
            <a:pPr marL="12700" marR="5080" lvl="0" indent="0" algn="just" rtl="0">
              <a:lnSpc>
                <a:spcPct val="98400"/>
              </a:lnSpc>
              <a:spcBef>
                <a:spcPts val="0"/>
              </a:spcBef>
              <a:spcAft>
                <a:spcPts val="0"/>
              </a:spcAft>
              <a:buClr>
                <a:srgbClr val="000000"/>
              </a:buClr>
              <a:buSzPts val="1800"/>
              <a:buFont typeface="Arial"/>
              <a:buNone/>
            </a:pPr>
            <a:r>
              <a:rPr lang="en-US" sz="2800" b="0" i="0" u="none" strike="noStrike" cap="none" dirty="0">
                <a:solidFill>
                  <a:srgbClr val="0000FF"/>
                </a:solidFill>
                <a:latin typeface="Times New Roman" panose="02020603050405020304" pitchFamily="18" charset="0"/>
                <a:cs typeface="Times New Roman" panose="02020603050405020304" pitchFamily="18" charset="0"/>
                <a:sym typeface="Arial"/>
              </a:rPr>
              <a:t>Information systems </a:t>
            </a:r>
            <a:r>
              <a:rPr lang="en-US" sz="2800" b="0" i="0" u="none" strike="noStrike" cap="none" dirty="0">
                <a:solidFill>
                  <a:srgbClr val="FF3300"/>
                </a:solidFill>
                <a:latin typeface="Times New Roman" panose="02020603050405020304" pitchFamily="18" charset="0"/>
                <a:cs typeface="Times New Roman" panose="02020603050405020304" pitchFamily="18" charset="0"/>
                <a:sym typeface="Arial"/>
              </a:rPr>
              <a:t>at the </a:t>
            </a:r>
            <a:r>
              <a:rPr lang="en-US" sz="2800" b="1" i="1" u="none" strike="noStrike" cap="none" dirty="0">
                <a:solidFill>
                  <a:srgbClr val="FF3300"/>
                </a:solidFill>
                <a:latin typeface="Times New Roman" panose="02020603050405020304" pitchFamily="18" charset="0"/>
                <a:cs typeface="Times New Roman" panose="02020603050405020304" pitchFamily="18" charset="0"/>
                <a:sym typeface="Arial"/>
              </a:rPr>
              <a:t>management level </a:t>
            </a:r>
            <a:r>
              <a:rPr lang="en-US" sz="2800" b="0" i="0" u="none" strike="noStrike" cap="none" dirty="0">
                <a:solidFill>
                  <a:srgbClr val="0000FF"/>
                </a:solidFill>
                <a:latin typeface="Times New Roman" panose="02020603050405020304" pitchFamily="18" charset="0"/>
                <a:cs typeface="Times New Roman" panose="02020603050405020304" pitchFamily="18" charset="0"/>
                <a:sym typeface="Arial"/>
              </a:rPr>
              <a:t>of an organization that  </a:t>
            </a:r>
            <a:r>
              <a:rPr lang="en-US" sz="2800" b="1" i="1" u="none" strike="noStrike" cap="none" dirty="0">
                <a:solidFill>
                  <a:srgbClr val="FF3300"/>
                </a:solidFill>
                <a:latin typeface="Times New Roman" panose="02020603050405020304" pitchFamily="18" charset="0"/>
                <a:cs typeface="Times New Roman" panose="02020603050405020304" pitchFamily="18" charset="0"/>
                <a:sym typeface="Arial"/>
              </a:rPr>
              <a:t>combine data and sophisticated analytical models </a:t>
            </a:r>
            <a:r>
              <a:rPr lang="en-US" sz="2800" b="0" i="1" u="none" strike="noStrike" cap="none" dirty="0">
                <a:solidFill>
                  <a:srgbClr val="0000FF"/>
                </a:solidFill>
                <a:latin typeface="Times New Roman" panose="02020603050405020304" pitchFamily="18" charset="0"/>
                <a:cs typeface="Times New Roman" panose="02020603050405020304" pitchFamily="18" charset="0"/>
                <a:sym typeface="Arial"/>
              </a:rPr>
              <a:t>to support </a:t>
            </a:r>
            <a:r>
              <a:rPr lang="en-US" sz="2800" b="0" i="1" u="none" strike="noStrike" cap="none" dirty="0">
                <a:solidFill>
                  <a:srgbClr val="FF3300"/>
                </a:solidFill>
                <a:latin typeface="Times New Roman" panose="02020603050405020304" pitchFamily="18" charset="0"/>
                <a:cs typeface="Times New Roman" panose="02020603050405020304" pitchFamily="18" charset="0"/>
                <a:sym typeface="Arial"/>
              </a:rPr>
              <a:t>non-  routine </a:t>
            </a:r>
            <a:r>
              <a:rPr lang="en-US" sz="2800" b="0" i="1" u="none" strike="noStrike" cap="none" dirty="0">
                <a:solidFill>
                  <a:srgbClr val="0000FF"/>
                </a:solidFill>
                <a:latin typeface="Times New Roman" panose="02020603050405020304" pitchFamily="18" charset="0"/>
                <a:cs typeface="Times New Roman" panose="02020603050405020304" pitchFamily="18" charset="0"/>
                <a:sym typeface="Arial"/>
              </a:rPr>
              <a:t>decision making</a:t>
            </a:r>
            <a:endParaRPr sz="2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332" y="198323"/>
            <a:ext cx="6100571" cy="553998"/>
          </a:xfrm>
        </p:spPr>
        <p:txBody>
          <a:bodyPr/>
          <a:lstStyle/>
          <a:p>
            <a:r>
              <a:rPr lang="en-US" dirty="0" smtClean="0"/>
              <a:t>Executive Information System</a:t>
            </a:r>
            <a:endParaRPr lang="en-US" dirty="0"/>
          </a:p>
        </p:txBody>
      </p:sp>
      <p:sp>
        <p:nvSpPr>
          <p:cNvPr id="3" name="Text Placeholder 2"/>
          <p:cNvSpPr>
            <a:spLocks noGrp="1"/>
          </p:cNvSpPr>
          <p:nvPr>
            <p:ph type="body" idx="1"/>
          </p:nvPr>
        </p:nvSpPr>
        <p:spPr>
          <a:xfrm>
            <a:off x="707542" y="1322273"/>
            <a:ext cx="7729855" cy="3693319"/>
          </a:xfrm>
        </p:spPr>
        <p:txBody>
          <a:bodyPr/>
          <a:lstStyle/>
          <a:p>
            <a:pPr marL="5715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Executive Information System also known as Executive Support System (ESS) is a management support System that facilitates and supports the decision-making requirements of an organization’s senior executives.</a:t>
            </a:r>
          </a:p>
          <a:p>
            <a:pPr marL="5715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It provides easy access to internal &amp; external information relevant to organizational goals.</a:t>
            </a:r>
          </a:p>
          <a:p>
            <a:pPr marL="5715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It is commonly considered as a specialized form of Decision Support System.</a:t>
            </a:r>
          </a:p>
          <a:p>
            <a:pPr marL="571500" indent="-342900">
              <a:buFont typeface="Arial" panose="020B0604020202020204" pitchFamily="34" charset="0"/>
              <a:buChar char="•"/>
            </a:pPr>
            <a:endParaRPr lang="en-US" dirty="0" smtClean="0"/>
          </a:p>
          <a:p>
            <a:pPr marL="5715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47768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678" y="198323"/>
            <a:ext cx="6100571" cy="553998"/>
          </a:xfrm>
        </p:spPr>
        <p:txBody>
          <a:bodyPr/>
          <a:lstStyle/>
          <a:p>
            <a:r>
              <a:rPr lang="en-US" dirty="0" smtClean="0"/>
              <a:t>Features of EIS</a:t>
            </a:r>
            <a:endParaRPr lang="en-US" dirty="0"/>
          </a:p>
        </p:txBody>
      </p:sp>
      <p:sp>
        <p:nvSpPr>
          <p:cNvPr id="3" name="Text Placeholder 2"/>
          <p:cNvSpPr>
            <a:spLocks noGrp="1"/>
          </p:cNvSpPr>
          <p:nvPr>
            <p:ph type="body" idx="1"/>
          </p:nvPr>
        </p:nvSpPr>
        <p:spPr>
          <a:xfrm>
            <a:off x="707542" y="1052945"/>
            <a:ext cx="7729855" cy="2954655"/>
          </a:xfrm>
        </p:spPr>
        <p:txBody>
          <a:bodyPr/>
          <a:lstStyle/>
          <a:p>
            <a:pPr marL="571500" indent="-34290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Designed with Management Critical Success factor in mind.</a:t>
            </a:r>
          </a:p>
          <a:p>
            <a:pPr marL="571500" indent="-34290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Personalized Analysis.</a:t>
            </a:r>
          </a:p>
          <a:p>
            <a:pPr marL="571500" indent="-34290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Navigation of Information</a:t>
            </a:r>
          </a:p>
          <a:p>
            <a:pPr marL="571500" indent="-34290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Status Access, Trend Analysis, Exception Reporting</a:t>
            </a:r>
          </a:p>
          <a:p>
            <a:pPr marL="571500" indent="-34290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Drill Down Capabilities.</a:t>
            </a:r>
          </a:p>
          <a:p>
            <a:pPr marL="571500" indent="-342900">
              <a:buFont typeface="Wingdings" panose="05000000000000000000" pitchFamily="2" charset="2"/>
              <a:buChar char="§"/>
            </a:pPr>
            <a:endParaRPr lang="en-US" dirty="0" smtClean="0"/>
          </a:p>
          <a:p>
            <a:pPr marL="228600" indent="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599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1"/>
          <p:cNvSpPr txBox="1">
            <a:spLocks noGrp="1"/>
          </p:cNvSpPr>
          <p:nvPr>
            <p:ph type="title"/>
          </p:nvPr>
        </p:nvSpPr>
        <p:spPr>
          <a:xfrm>
            <a:off x="2707384" y="136905"/>
            <a:ext cx="479831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Expert System</a:t>
            </a:r>
            <a:endParaRPr sz="4000" dirty="0"/>
          </a:p>
        </p:txBody>
      </p:sp>
      <p:sp>
        <p:nvSpPr>
          <p:cNvPr id="475" name="Google Shape;475;p51"/>
          <p:cNvSpPr txBox="1"/>
          <p:nvPr/>
        </p:nvSpPr>
        <p:spPr>
          <a:xfrm>
            <a:off x="0" y="677472"/>
            <a:ext cx="9029700" cy="6180528"/>
          </a:xfrm>
          <a:prstGeom prst="rect">
            <a:avLst/>
          </a:prstGeom>
          <a:noFill/>
          <a:ln>
            <a:noFill/>
          </a:ln>
        </p:spPr>
        <p:txBody>
          <a:bodyPr spcFirstLastPara="1" wrap="square" lIns="0" tIns="4507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An expert system is a system that employs human knowledge captured  in a computer to solve problems that ordinarily require human  expertise.(Turban)</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An expert system is a computer program that tries to emulate human  reasoning. It does this by combining the knowledge of human experts  and then, following a set of rules, draws inferences.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299085" marR="0" lvl="0" indent="-287019" algn="just" rtl="0">
              <a:lnSpc>
                <a:spcPct val="100000"/>
              </a:lnSpc>
              <a:spcBef>
                <a:spcPts val="82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 expert system is made up of three parts:</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4090"/>
              </a:lnSpc>
              <a:spcBef>
                <a:spcPts val="860"/>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 </a:t>
            </a:r>
            <a:r>
              <a:rPr lang="en-US" sz="2200" b="0" i="0" u="none" strike="noStrike" cap="none" dirty="0">
                <a:solidFill>
                  <a:srgbClr val="0929C6"/>
                </a:solidFill>
                <a:latin typeface="Times New Roman" panose="02020603050405020304" pitchFamily="18" charset="0"/>
                <a:ea typeface="Helvetica Neue"/>
                <a:cs typeface="Times New Roman" panose="02020603050405020304" pitchFamily="18" charset="0"/>
                <a:sym typeface="Helvetica Neue"/>
              </a:rPr>
              <a:t>knowledge base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stores all of the facts, rules and information</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just" rtl="0">
              <a:lnSpc>
                <a:spcPct val="114090"/>
              </a:lnSpc>
              <a:spcBef>
                <a:spcPts val="0"/>
              </a:spcBef>
              <a:spcAft>
                <a:spcPts val="0"/>
              </a:spcAft>
              <a:buClr>
                <a:srgbClr val="000000"/>
              </a:buClr>
              <a:buSzPts val="2200"/>
              <a:buFont typeface="Arial"/>
              <a:buNone/>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needed to represent the knowledge of the expert.</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just" rtl="0">
              <a:lnSpc>
                <a:spcPct val="108181"/>
              </a:lnSpc>
              <a:spcBef>
                <a:spcPts val="116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 </a:t>
            </a:r>
            <a:r>
              <a:rPr lang="en-US" sz="22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inference engine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interprets the rules and facts to find solutions to  user queries.</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4090"/>
              </a:lnSpc>
              <a:spcBef>
                <a:spcPts val="82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 </a:t>
            </a:r>
            <a:r>
              <a:rPr lang="en-US" sz="22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user interface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allows new knowledge to be entered and the system</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14090"/>
              </a:lnSpc>
              <a:spcBef>
                <a:spcPts val="0"/>
              </a:spcBef>
              <a:spcAft>
                <a:spcPts val="0"/>
              </a:spcAft>
              <a:buClr>
                <a:srgbClr val="000000"/>
              </a:buClr>
              <a:buSzPts val="2200"/>
              <a:buFont typeface="Arial"/>
              <a:buNone/>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queried.</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52"/>
          <p:cNvGrpSpPr/>
          <p:nvPr/>
        </p:nvGrpSpPr>
        <p:grpSpPr>
          <a:xfrm>
            <a:off x="521208" y="818387"/>
            <a:ext cx="7108443" cy="5386198"/>
            <a:chOff x="521208" y="818387"/>
            <a:chExt cx="7108443" cy="5386198"/>
          </a:xfrm>
        </p:grpSpPr>
        <p:sp>
          <p:nvSpPr>
            <p:cNvPr id="481" name="Google Shape;481;p52"/>
            <p:cNvSpPr/>
            <p:nvPr/>
          </p:nvSpPr>
          <p:spPr>
            <a:xfrm>
              <a:off x="521208" y="1308100"/>
              <a:ext cx="6618605" cy="4896485"/>
            </a:xfrm>
            <a:custGeom>
              <a:avLst/>
              <a:gdLst/>
              <a:ahLst/>
              <a:cxnLst/>
              <a:rect l="l" t="t" r="r" b="b"/>
              <a:pathLst>
                <a:path w="6618605" h="4896485" extrusionOk="0">
                  <a:moveTo>
                    <a:pt x="6618224" y="0"/>
                  </a:moveTo>
                  <a:lnTo>
                    <a:pt x="0" y="0"/>
                  </a:lnTo>
                  <a:lnTo>
                    <a:pt x="0" y="4896104"/>
                  </a:lnTo>
                  <a:lnTo>
                    <a:pt x="6618224" y="4896104"/>
                  </a:lnTo>
                  <a:lnTo>
                    <a:pt x="661822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52"/>
            <p:cNvSpPr/>
            <p:nvPr/>
          </p:nvSpPr>
          <p:spPr>
            <a:xfrm>
              <a:off x="7139431" y="818387"/>
              <a:ext cx="490220" cy="5386070"/>
            </a:xfrm>
            <a:custGeom>
              <a:avLst/>
              <a:gdLst/>
              <a:ahLst/>
              <a:cxnLst/>
              <a:rect l="l" t="t" r="r" b="b"/>
              <a:pathLst>
                <a:path w="490220" h="5386070" extrusionOk="0">
                  <a:moveTo>
                    <a:pt x="489712" y="0"/>
                  </a:moveTo>
                  <a:lnTo>
                    <a:pt x="0" y="489712"/>
                  </a:lnTo>
                  <a:lnTo>
                    <a:pt x="0" y="5385816"/>
                  </a:lnTo>
                  <a:lnTo>
                    <a:pt x="489712" y="4896091"/>
                  </a:lnTo>
                  <a:lnTo>
                    <a:pt x="489712" y="0"/>
                  </a:lnTo>
                  <a:close/>
                </a:path>
              </a:pathLst>
            </a:custGeom>
            <a:solidFill>
              <a:srgbClr val="CDCDC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52"/>
            <p:cNvSpPr/>
            <p:nvPr/>
          </p:nvSpPr>
          <p:spPr>
            <a:xfrm>
              <a:off x="521208" y="818387"/>
              <a:ext cx="7108190" cy="490220"/>
            </a:xfrm>
            <a:custGeom>
              <a:avLst/>
              <a:gdLst/>
              <a:ahLst/>
              <a:cxnLst/>
              <a:rect l="l" t="t" r="r" b="b"/>
              <a:pathLst>
                <a:path w="7108190" h="490219" extrusionOk="0">
                  <a:moveTo>
                    <a:pt x="7107936" y="0"/>
                  </a:moveTo>
                  <a:lnTo>
                    <a:pt x="489724" y="0"/>
                  </a:lnTo>
                  <a:lnTo>
                    <a:pt x="0" y="489712"/>
                  </a:lnTo>
                  <a:lnTo>
                    <a:pt x="6618224" y="489712"/>
                  </a:lnTo>
                  <a:lnTo>
                    <a:pt x="710793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52"/>
            <p:cNvSpPr/>
            <p:nvPr/>
          </p:nvSpPr>
          <p:spPr>
            <a:xfrm>
              <a:off x="521208" y="818387"/>
              <a:ext cx="7108190" cy="5386070"/>
            </a:xfrm>
            <a:custGeom>
              <a:avLst/>
              <a:gdLst/>
              <a:ahLst/>
              <a:cxnLst/>
              <a:rect l="l" t="t" r="r" b="b"/>
              <a:pathLst>
                <a:path w="7108190" h="5386070" extrusionOk="0">
                  <a:moveTo>
                    <a:pt x="0" y="489712"/>
                  </a:moveTo>
                  <a:lnTo>
                    <a:pt x="489724" y="0"/>
                  </a:lnTo>
                  <a:lnTo>
                    <a:pt x="7107936" y="0"/>
                  </a:lnTo>
                  <a:lnTo>
                    <a:pt x="7107936" y="4896091"/>
                  </a:lnTo>
                  <a:lnTo>
                    <a:pt x="6618224" y="5385816"/>
                  </a:lnTo>
                  <a:lnTo>
                    <a:pt x="0" y="5385816"/>
                  </a:lnTo>
                  <a:lnTo>
                    <a:pt x="0" y="489712"/>
                  </a:lnTo>
                  <a:close/>
                </a:path>
                <a:path w="7108190" h="5386070" extrusionOk="0">
                  <a:moveTo>
                    <a:pt x="0" y="489712"/>
                  </a:moveTo>
                  <a:lnTo>
                    <a:pt x="6618224" y="489712"/>
                  </a:lnTo>
                  <a:lnTo>
                    <a:pt x="7107936" y="0"/>
                  </a:lnTo>
                </a:path>
                <a:path w="7108190" h="5386070" extrusionOk="0">
                  <a:moveTo>
                    <a:pt x="6618224" y="489712"/>
                  </a:moveTo>
                  <a:lnTo>
                    <a:pt x="6618224" y="5385816"/>
                  </a:lnTo>
                </a:path>
                <a:path w="7108190" h="5386070" extrusionOk="0">
                  <a:moveTo>
                    <a:pt x="294132" y="5262372"/>
                  </a:moveTo>
                  <a:lnTo>
                    <a:pt x="3273552" y="5262372"/>
                  </a:lnTo>
                  <a:lnTo>
                    <a:pt x="3273552" y="665988"/>
                  </a:lnTo>
                  <a:lnTo>
                    <a:pt x="294132" y="665988"/>
                  </a:lnTo>
                  <a:lnTo>
                    <a:pt x="294132" y="5262372"/>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85" name="Google Shape;485;p52"/>
          <p:cNvSpPr txBox="1">
            <a:spLocks noGrp="1"/>
          </p:cNvSpPr>
          <p:nvPr>
            <p:ph type="title"/>
          </p:nvPr>
        </p:nvSpPr>
        <p:spPr>
          <a:xfrm>
            <a:off x="393700" y="0"/>
            <a:ext cx="8394700" cy="1353820"/>
          </a:xfrm>
          <a:prstGeom prst="rect">
            <a:avLst/>
          </a:prstGeom>
          <a:noFill/>
          <a:ln>
            <a:noFill/>
          </a:ln>
        </p:spPr>
        <p:txBody>
          <a:bodyPr spcFirstLastPara="1" wrap="square" lIns="0" tIns="184150" rIns="0" bIns="0" anchor="t" anchorCtr="0">
            <a:spAutoFit/>
          </a:bodyPr>
          <a:lstStyle/>
          <a:p>
            <a:pPr marL="12700" lvl="0" indent="0" algn="ctr" rtl="0">
              <a:lnSpc>
                <a:spcPct val="100000"/>
              </a:lnSpc>
              <a:spcBef>
                <a:spcPts val="0"/>
              </a:spcBef>
              <a:spcAft>
                <a:spcPts val="0"/>
              </a:spcAft>
              <a:buSzPts val="1400"/>
              <a:buNone/>
            </a:pPr>
            <a:r>
              <a:rPr lang="en-US" sz="4000" dirty="0"/>
              <a:t>Components of	an Expert System</a:t>
            </a:r>
            <a:endParaRPr sz="4000" dirty="0"/>
          </a:p>
          <a:p>
            <a:pPr marL="1703070" lvl="0" indent="0" algn="l" rtl="0">
              <a:lnSpc>
                <a:spcPct val="100000"/>
              </a:lnSpc>
              <a:spcBef>
                <a:spcPts val="944"/>
              </a:spcBef>
              <a:spcAft>
                <a:spcPts val="0"/>
              </a:spcAft>
              <a:buSzPts val="1400"/>
              <a:buNone/>
            </a:pPr>
            <a:r>
              <a:rPr lang="en-US" sz="2800" b="0" dirty="0">
                <a:latin typeface="Times New Roman"/>
                <a:ea typeface="Times New Roman"/>
                <a:cs typeface="Times New Roman"/>
                <a:sym typeface="Times New Roman"/>
              </a:rPr>
              <a:t>Expert System</a:t>
            </a:r>
            <a:endParaRPr sz="2800" dirty="0">
              <a:latin typeface="Times New Roman"/>
              <a:ea typeface="Times New Roman"/>
              <a:cs typeface="Times New Roman"/>
              <a:sym typeface="Times New Roman"/>
            </a:endParaRPr>
          </a:p>
        </p:txBody>
      </p:sp>
      <p:sp>
        <p:nvSpPr>
          <p:cNvPr id="486" name="Google Shape;486;p52"/>
          <p:cNvSpPr txBox="1"/>
          <p:nvPr/>
        </p:nvSpPr>
        <p:spPr>
          <a:xfrm>
            <a:off x="6857238" y="6003747"/>
            <a:ext cx="56896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1/21/2020</a:t>
            </a:r>
            <a:endParaRPr sz="1000" b="0" i="0" u="none" strike="noStrike" cap="none">
              <a:solidFill>
                <a:schemeClr val="dk1"/>
              </a:solidFill>
              <a:latin typeface="Times New Roman"/>
              <a:ea typeface="Times New Roman"/>
              <a:cs typeface="Times New Roman"/>
              <a:sym typeface="Times New Roman"/>
            </a:endParaRPr>
          </a:p>
        </p:txBody>
      </p:sp>
      <p:sp>
        <p:nvSpPr>
          <p:cNvPr id="487" name="Google Shape;487;p52"/>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55</a:t>
            </a:r>
            <a:endParaRPr sz="1000" b="0" i="0" u="none" strike="noStrike" cap="none">
              <a:solidFill>
                <a:schemeClr val="dk1"/>
              </a:solidFill>
              <a:latin typeface="Times New Roman"/>
              <a:ea typeface="Times New Roman"/>
              <a:cs typeface="Times New Roman"/>
              <a:sym typeface="Times New Roman"/>
            </a:endParaRPr>
          </a:p>
        </p:txBody>
      </p:sp>
      <p:sp>
        <p:nvSpPr>
          <p:cNvPr id="488" name="Google Shape;488;p52"/>
          <p:cNvSpPr/>
          <p:nvPr/>
        </p:nvSpPr>
        <p:spPr>
          <a:xfrm>
            <a:off x="1524000" y="2766059"/>
            <a:ext cx="7435850" cy="3217545"/>
          </a:xfrm>
          <a:custGeom>
            <a:avLst/>
            <a:gdLst/>
            <a:ahLst/>
            <a:cxnLst/>
            <a:rect l="l" t="t" r="r" b="b"/>
            <a:pathLst>
              <a:path w="7435850" h="3217545" extrusionOk="0">
                <a:moveTo>
                  <a:pt x="76200" y="1533652"/>
                </a:moveTo>
                <a:lnTo>
                  <a:pt x="60960" y="1482852"/>
                </a:lnTo>
                <a:lnTo>
                  <a:pt x="38100" y="1406652"/>
                </a:lnTo>
                <a:lnTo>
                  <a:pt x="0" y="1533652"/>
                </a:lnTo>
                <a:lnTo>
                  <a:pt x="31750" y="1491322"/>
                </a:lnTo>
                <a:lnTo>
                  <a:pt x="31750" y="1673352"/>
                </a:lnTo>
                <a:lnTo>
                  <a:pt x="44450" y="1673352"/>
                </a:lnTo>
                <a:lnTo>
                  <a:pt x="44450" y="1491322"/>
                </a:lnTo>
                <a:lnTo>
                  <a:pt x="76200" y="1533652"/>
                </a:lnTo>
                <a:close/>
              </a:path>
              <a:path w="7435850" h="3217545" extrusionOk="0">
                <a:moveTo>
                  <a:pt x="896112" y="1584452"/>
                </a:moveTo>
                <a:lnTo>
                  <a:pt x="864362" y="1626793"/>
                </a:lnTo>
                <a:lnTo>
                  <a:pt x="864362" y="1444752"/>
                </a:lnTo>
                <a:lnTo>
                  <a:pt x="851662" y="1444752"/>
                </a:lnTo>
                <a:lnTo>
                  <a:pt x="851662" y="1626793"/>
                </a:lnTo>
                <a:lnTo>
                  <a:pt x="819912" y="1584452"/>
                </a:lnTo>
                <a:lnTo>
                  <a:pt x="858012" y="1711452"/>
                </a:lnTo>
                <a:lnTo>
                  <a:pt x="880872" y="1635252"/>
                </a:lnTo>
                <a:lnTo>
                  <a:pt x="896112" y="1584452"/>
                </a:lnTo>
                <a:close/>
              </a:path>
              <a:path w="7435850" h="3217545" extrusionOk="0">
                <a:moveTo>
                  <a:pt x="2801112" y="1216152"/>
                </a:moveTo>
                <a:lnTo>
                  <a:pt x="2779941" y="1209802"/>
                </a:lnTo>
                <a:lnTo>
                  <a:pt x="2674112" y="1178052"/>
                </a:lnTo>
                <a:lnTo>
                  <a:pt x="2716441" y="1209802"/>
                </a:lnTo>
                <a:lnTo>
                  <a:pt x="2019300" y="1209802"/>
                </a:lnTo>
                <a:lnTo>
                  <a:pt x="2019300" y="1222502"/>
                </a:lnTo>
                <a:lnTo>
                  <a:pt x="2716441" y="1222502"/>
                </a:lnTo>
                <a:lnTo>
                  <a:pt x="2674112" y="1254252"/>
                </a:lnTo>
                <a:lnTo>
                  <a:pt x="2779941" y="1222502"/>
                </a:lnTo>
                <a:lnTo>
                  <a:pt x="2801112" y="1216152"/>
                </a:lnTo>
                <a:close/>
              </a:path>
              <a:path w="7435850" h="3217545" extrusionOk="0">
                <a:moveTo>
                  <a:pt x="2819400" y="1552702"/>
                </a:moveTo>
                <a:lnTo>
                  <a:pt x="2103958" y="1552702"/>
                </a:lnTo>
                <a:lnTo>
                  <a:pt x="2146300" y="1520952"/>
                </a:lnTo>
                <a:lnTo>
                  <a:pt x="2019300" y="1559052"/>
                </a:lnTo>
                <a:lnTo>
                  <a:pt x="2146300" y="1597152"/>
                </a:lnTo>
                <a:lnTo>
                  <a:pt x="2103958" y="1565402"/>
                </a:lnTo>
                <a:lnTo>
                  <a:pt x="2819400" y="1565402"/>
                </a:lnTo>
                <a:lnTo>
                  <a:pt x="2819400" y="1552702"/>
                </a:lnTo>
                <a:close/>
              </a:path>
              <a:path w="7435850" h="3217545" extrusionOk="0">
                <a:moveTo>
                  <a:pt x="6096000" y="1025652"/>
                </a:moveTo>
                <a:lnTo>
                  <a:pt x="6074829" y="1019302"/>
                </a:lnTo>
                <a:lnTo>
                  <a:pt x="5969000" y="987552"/>
                </a:lnTo>
                <a:lnTo>
                  <a:pt x="6011329" y="1019302"/>
                </a:lnTo>
                <a:lnTo>
                  <a:pt x="4858512" y="1019302"/>
                </a:lnTo>
                <a:lnTo>
                  <a:pt x="4858512" y="1032002"/>
                </a:lnTo>
                <a:lnTo>
                  <a:pt x="6011329" y="1032002"/>
                </a:lnTo>
                <a:lnTo>
                  <a:pt x="5969000" y="1063752"/>
                </a:lnTo>
                <a:lnTo>
                  <a:pt x="6074829" y="1032002"/>
                </a:lnTo>
                <a:lnTo>
                  <a:pt x="6096000" y="1025652"/>
                </a:lnTo>
                <a:close/>
              </a:path>
              <a:path w="7435850" h="3217545" extrusionOk="0">
                <a:moveTo>
                  <a:pt x="6115812" y="1362202"/>
                </a:moveTo>
                <a:lnTo>
                  <a:pt x="4905070" y="1362202"/>
                </a:lnTo>
                <a:lnTo>
                  <a:pt x="4947412" y="1330452"/>
                </a:lnTo>
                <a:lnTo>
                  <a:pt x="4820412" y="1368552"/>
                </a:lnTo>
                <a:lnTo>
                  <a:pt x="4947412" y="1406652"/>
                </a:lnTo>
                <a:lnTo>
                  <a:pt x="4905070" y="1374902"/>
                </a:lnTo>
                <a:lnTo>
                  <a:pt x="6115812" y="1374902"/>
                </a:lnTo>
                <a:lnTo>
                  <a:pt x="6115812" y="1362202"/>
                </a:lnTo>
                <a:close/>
              </a:path>
              <a:path w="7435850" h="3217545" extrusionOk="0">
                <a:moveTo>
                  <a:pt x="7412609" y="1558290"/>
                </a:moveTo>
                <a:lnTo>
                  <a:pt x="7404735" y="1518666"/>
                </a:lnTo>
                <a:lnTo>
                  <a:pt x="7301230" y="1405280"/>
                </a:lnTo>
                <a:lnTo>
                  <a:pt x="7301230" y="1534541"/>
                </a:lnTo>
                <a:lnTo>
                  <a:pt x="7275830" y="1558290"/>
                </a:lnTo>
                <a:lnTo>
                  <a:pt x="7228078" y="1574165"/>
                </a:lnTo>
                <a:lnTo>
                  <a:pt x="7129399" y="1590040"/>
                </a:lnTo>
                <a:lnTo>
                  <a:pt x="7048246" y="1590040"/>
                </a:lnTo>
                <a:lnTo>
                  <a:pt x="6975094" y="1599565"/>
                </a:lnTo>
                <a:lnTo>
                  <a:pt x="6927342" y="1615440"/>
                </a:lnTo>
                <a:lnTo>
                  <a:pt x="6893941" y="1655064"/>
                </a:lnTo>
                <a:lnTo>
                  <a:pt x="6893941" y="1663268"/>
                </a:lnTo>
                <a:lnTo>
                  <a:pt x="6846570" y="1591564"/>
                </a:lnTo>
                <a:lnTo>
                  <a:pt x="6822821" y="1486789"/>
                </a:lnTo>
                <a:lnTo>
                  <a:pt x="6830822" y="1390015"/>
                </a:lnTo>
                <a:lnTo>
                  <a:pt x="6854571" y="1275715"/>
                </a:lnTo>
                <a:lnTo>
                  <a:pt x="6911594" y="1178941"/>
                </a:lnTo>
                <a:lnTo>
                  <a:pt x="6920446" y="1163015"/>
                </a:lnTo>
                <a:lnTo>
                  <a:pt x="7000494" y="1236218"/>
                </a:lnTo>
                <a:lnTo>
                  <a:pt x="7103999" y="1332992"/>
                </a:lnTo>
                <a:lnTo>
                  <a:pt x="7218553" y="1445641"/>
                </a:lnTo>
                <a:lnTo>
                  <a:pt x="7291705" y="1510665"/>
                </a:lnTo>
                <a:lnTo>
                  <a:pt x="7301230" y="1534541"/>
                </a:lnTo>
                <a:lnTo>
                  <a:pt x="7301230" y="1405280"/>
                </a:lnTo>
                <a:lnTo>
                  <a:pt x="7242429" y="1340866"/>
                </a:lnTo>
                <a:lnTo>
                  <a:pt x="7154926" y="1244092"/>
                </a:lnTo>
                <a:lnTo>
                  <a:pt x="7056247" y="1106043"/>
                </a:lnTo>
                <a:lnTo>
                  <a:pt x="6983095" y="1002919"/>
                </a:lnTo>
                <a:lnTo>
                  <a:pt x="6933692" y="961644"/>
                </a:lnTo>
                <a:lnTo>
                  <a:pt x="6879793" y="966495"/>
                </a:lnTo>
                <a:lnTo>
                  <a:pt x="6854571" y="943991"/>
                </a:lnTo>
                <a:lnTo>
                  <a:pt x="6759448" y="928116"/>
                </a:lnTo>
                <a:lnTo>
                  <a:pt x="6645402" y="953516"/>
                </a:lnTo>
                <a:lnTo>
                  <a:pt x="6617157" y="978115"/>
                </a:lnTo>
                <a:lnTo>
                  <a:pt x="6588379" y="888873"/>
                </a:lnTo>
                <a:lnTo>
                  <a:pt x="6465951" y="776236"/>
                </a:lnTo>
                <a:lnTo>
                  <a:pt x="6343523" y="671449"/>
                </a:lnTo>
                <a:lnTo>
                  <a:pt x="6287897" y="558673"/>
                </a:lnTo>
                <a:lnTo>
                  <a:pt x="6262497" y="381000"/>
                </a:lnTo>
                <a:lnTo>
                  <a:pt x="6400800" y="333375"/>
                </a:lnTo>
                <a:lnTo>
                  <a:pt x="6620129" y="307975"/>
                </a:lnTo>
                <a:lnTo>
                  <a:pt x="6709156" y="315849"/>
                </a:lnTo>
                <a:lnTo>
                  <a:pt x="6734556" y="339725"/>
                </a:lnTo>
                <a:lnTo>
                  <a:pt x="6774307" y="299974"/>
                </a:lnTo>
                <a:lnTo>
                  <a:pt x="6759956" y="260350"/>
                </a:lnTo>
                <a:lnTo>
                  <a:pt x="6799707" y="153924"/>
                </a:lnTo>
                <a:lnTo>
                  <a:pt x="6815582" y="114300"/>
                </a:lnTo>
                <a:lnTo>
                  <a:pt x="6847459" y="49149"/>
                </a:lnTo>
                <a:lnTo>
                  <a:pt x="6880733" y="49149"/>
                </a:lnTo>
                <a:lnTo>
                  <a:pt x="6880733" y="17399"/>
                </a:lnTo>
                <a:lnTo>
                  <a:pt x="6815582" y="0"/>
                </a:lnTo>
                <a:lnTo>
                  <a:pt x="6774307" y="73025"/>
                </a:lnTo>
                <a:lnTo>
                  <a:pt x="6718681" y="179324"/>
                </a:lnTo>
                <a:lnTo>
                  <a:pt x="6645529" y="226949"/>
                </a:lnTo>
                <a:lnTo>
                  <a:pt x="6532753" y="242824"/>
                </a:lnTo>
                <a:lnTo>
                  <a:pt x="6327648" y="266700"/>
                </a:lnTo>
                <a:lnTo>
                  <a:pt x="6165596" y="315849"/>
                </a:lnTo>
                <a:lnTo>
                  <a:pt x="6141720" y="355600"/>
                </a:lnTo>
                <a:lnTo>
                  <a:pt x="6157595" y="485775"/>
                </a:lnTo>
                <a:lnTo>
                  <a:pt x="6214872" y="663448"/>
                </a:lnTo>
                <a:lnTo>
                  <a:pt x="6295898" y="807986"/>
                </a:lnTo>
                <a:lnTo>
                  <a:pt x="6376924" y="938149"/>
                </a:lnTo>
                <a:lnTo>
                  <a:pt x="6450076" y="1027049"/>
                </a:lnTo>
                <a:lnTo>
                  <a:pt x="6523228" y="1092073"/>
                </a:lnTo>
                <a:lnTo>
                  <a:pt x="6534480" y="1094270"/>
                </a:lnTo>
                <a:lnTo>
                  <a:pt x="6524879" y="1113790"/>
                </a:lnTo>
                <a:lnTo>
                  <a:pt x="6475730" y="1267841"/>
                </a:lnTo>
                <a:lnTo>
                  <a:pt x="6444107" y="1421765"/>
                </a:lnTo>
                <a:lnTo>
                  <a:pt x="6428232" y="1567815"/>
                </a:lnTo>
                <a:lnTo>
                  <a:pt x="6444107" y="1729740"/>
                </a:lnTo>
                <a:lnTo>
                  <a:pt x="6493256" y="1836039"/>
                </a:lnTo>
                <a:lnTo>
                  <a:pt x="6512395" y="1868449"/>
                </a:lnTo>
                <a:lnTo>
                  <a:pt x="6505448" y="1945640"/>
                </a:lnTo>
                <a:lnTo>
                  <a:pt x="6513449" y="2140966"/>
                </a:lnTo>
                <a:lnTo>
                  <a:pt x="6530848" y="2317242"/>
                </a:lnTo>
                <a:lnTo>
                  <a:pt x="6546723" y="2433066"/>
                </a:lnTo>
                <a:lnTo>
                  <a:pt x="6578346" y="2609342"/>
                </a:lnTo>
                <a:lnTo>
                  <a:pt x="6578346" y="2747518"/>
                </a:lnTo>
                <a:lnTo>
                  <a:pt x="6560947" y="2780919"/>
                </a:lnTo>
                <a:lnTo>
                  <a:pt x="6473825" y="2814193"/>
                </a:lnTo>
                <a:lnTo>
                  <a:pt x="6280404" y="2861843"/>
                </a:lnTo>
                <a:lnTo>
                  <a:pt x="6166358" y="2911068"/>
                </a:lnTo>
                <a:lnTo>
                  <a:pt x="6160008" y="2944406"/>
                </a:lnTo>
                <a:lnTo>
                  <a:pt x="6247130" y="3017456"/>
                </a:lnTo>
                <a:lnTo>
                  <a:pt x="6288405" y="3017456"/>
                </a:lnTo>
                <a:lnTo>
                  <a:pt x="6385052" y="2952356"/>
                </a:lnTo>
                <a:lnTo>
                  <a:pt x="6481699" y="2901543"/>
                </a:lnTo>
                <a:lnTo>
                  <a:pt x="6578346" y="2879306"/>
                </a:lnTo>
                <a:lnTo>
                  <a:pt x="6649720" y="2861843"/>
                </a:lnTo>
                <a:lnTo>
                  <a:pt x="6675120" y="2838018"/>
                </a:lnTo>
                <a:lnTo>
                  <a:pt x="6675120" y="2733167"/>
                </a:lnTo>
                <a:lnTo>
                  <a:pt x="6659245" y="2595118"/>
                </a:lnTo>
                <a:lnTo>
                  <a:pt x="6611620" y="2399792"/>
                </a:lnTo>
                <a:lnTo>
                  <a:pt x="6602222" y="2302891"/>
                </a:lnTo>
                <a:lnTo>
                  <a:pt x="6641719" y="2075815"/>
                </a:lnTo>
                <a:lnTo>
                  <a:pt x="6653898" y="1996313"/>
                </a:lnTo>
                <a:lnTo>
                  <a:pt x="6715379" y="1996313"/>
                </a:lnTo>
                <a:lnTo>
                  <a:pt x="6715379" y="2029714"/>
                </a:lnTo>
                <a:lnTo>
                  <a:pt x="6724777" y="2191639"/>
                </a:lnTo>
                <a:lnTo>
                  <a:pt x="6756527" y="2336038"/>
                </a:lnTo>
                <a:lnTo>
                  <a:pt x="6829552" y="2497963"/>
                </a:lnTo>
                <a:lnTo>
                  <a:pt x="6919849" y="2683764"/>
                </a:lnTo>
                <a:lnTo>
                  <a:pt x="6975348" y="2828175"/>
                </a:lnTo>
                <a:lnTo>
                  <a:pt x="7000748" y="2966288"/>
                </a:lnTo>
                <a:lnTo>
                  <a:pt x="6984873" y="3015500"/>
                </a:lnTo>
                <a:lnTo>
                  <a:pt x="6911975" y="3015500"/>
                </a:lnTo>
                <a:lnTo>
                  <a:pt x="6788277" y="3023438"/>
                </a:lnTo>
                <a:lnTo>
                  <a:pt x="6620129" y="3047250"/>
                </a:lnTo>
                <a:lnTo>
                  <a:pt x="6474206" y="3096450"/>
                </a:lnTo>
                <a:lnTo>
                  <a:pt x="6466332" y="3112325"/>
                </a:lnTo>
                <a:lnTo>
                  <a:pt x="6537706" y="3217100"/>
                </a:lnTo>
                <a:lnTo>
                  <a:pt x="6586855" y="3217100"/>
                </a:lnTo>
                <a:lnTo>
                  <a:pt x="6634480" y="3185350"/>
                </a:lnTo>
                <a:lnTo>
                  <a:pt x="6732778" y="3128200"/>
                </a:lnTo>
                <a:lnTo>
                  <a:pt x="6878701" y="3096450"/>
                </a:lnTo>
                <a:lnTo>
                  <a:pt x="7000748" y="3112325"/>
                </a:lnTo>
                <a:lnTo>
                  <a:pt x="7065772" y="3128200"/>
                </a:lnTo>
                <a:lnTo>
                  <a:pt x="7089648" y="3104388"/>
                </a:lnTo>
                <a:lnTo>
                  <a:pt x="7080123" y="3055188"/>
                </a:lnTo>
                <a:lnTo>
                  <a:pt x="7048373" y="3005975"/>
                </a:lnTo>
                <a:lnTo>
                  <a:pt x="7048373" y="2958350"/>
                </a:lnTo>
                <a:lnTo>
                  <a:pt x="7057898" y="2828175"/>
                </a:lnTo>
                <a:lnTo>
                  <a:pt x="7024624" y="2683764"/>
                </a:lnTo>
                <a:lnTo>
                  <a:pt x="6959600" y="2537714"/>
                </a:lnTo>
                <a:lnTo>
                  <a:pt x="6878701" y="2336038"/>
                </a:lnTo>
                <a:lnTo>
                  <a:pt x="6878701" y="2166239"/>
                </a:lnTo>
                <a:lnTo>
                  <a:pt x="6894576" y="2004314"/>
                </a:lnTo>
                <a:lnTo>
                  <a:pt x="6898907" y="1919592"/>
                </a:lnTo>
                <a:lnTo>
                  <a:pt x="6927469" y="1875790"/>
                </a:lnTo>
                <a:lnTo>
                  <a:pt x="6935343" y="1785239"/>
                </a:lnTo>
                <a:lnTo>
                  <a:pt x="6931419" y="1769554"/>
                </a:lnTo>
                <a:lnTo>
                  <a:pt x="6941693" y="1785239"/>
                </a:lnTo>
                <a:lnTo>
                  <a:pt x="7022846" y="1864614"/>
                </a:lnTo>
                <a:lnTo>
                  <a:pt x="7121525" y="1921764"/>
                </a:lnTo>
                <a:lnTo>
                  <a:pt x="7194677" y="1921764"/>
                </a:lnTo>
                <a:lnTo>
                  <a:pt x="7228078" y="1896364"/>
                </a:lnTo>
                <a:lnTo>
                  <a:pt x="7210552" y="1864614"/>
                </a:lnTo>
                <a:lnTo>
                  <a:pt x="7129399" y="1840738"/>
                </a:lnTo>
                <a:lnTo>
                  <a:pt x="7014845" y="1743964"/>
                </a:lnTo>
                <a:lnTo>
                  <a:pt x="6983095" y="1688465"/>
                </a:lnTo>
                <a:lnTo>
                  <a:pt x="7000494" y="1655064"/>
                </a:lnTo>
                <a:lnTo>
                  <a:pt x="7048246" y="1647190"/>
                </a:lnTo>
                <a:lnTo>
                  <a:pt x="7186676" y="1639189"/>
                </a:lnTo>
                <a:lnTo>
                  <a:pt x="7301230" y="1615440"/>
                </a:lnTo>
                <a:lnTo>
                  <a:pt x="7380859" y="1582166"/>
                </a:lnTo>
                <a:lnTo>
                  <a:pt x="7412609" y="1558290"/>
                </a:lnTo>
                <a:close/>
              </a:path>
              <a:path w="7435850" h="3217545" extrusionOk="0">
                <a:moveTo>
                  <a:pt x="7435596" y="408813"/>
                </a:moveTo>
                <a:lnTo>
                  <a:pt x="7416546" y="315087"/>
                </a:lnTo>
                <a:lnTo>
                  <a:pt x="7359523" y="170561"/>
                </a:lnTo>
                <a:lnTo>
                  <a:pt x="7281799" y="68834"/>
                </a:lnTo>
                <a:lnTo>
                  <a:pt x="7212076" y="24384"/>
                </a:lnTo>
                <a:lnTo>
                  <a:pt x="7136003" y="92710"/>
                </a:lnTo>
                <a:lnTo>
                  <a:pt x="6999237" y="168719"/>
                </a:lnTo>
                <a:lnTo>
                  <a:pt x="6992747" y="169418"/>
                </a:lnTo>
                <a:lnTo>
                  <a:pt x="6988276" y="171424"/>
                </a:lnTo>
                <a:lnTo>
                  <a:pt x="6942709" y="116586"/>
                </a:lnTo>
                <a:lnTo>
                  <a:pt x="6892036" y="76835"/>
                </a:lnTo>
                <a:lnTo>
                  <a:pt x="6852412" y="76835"/>
                </a:lnTo>
                <a:lnTo>
                  <a:pt x="6839712" y="129286"/>
                </a:lnTo>
                <a:lnTo>
                  <a:pt x="6867690" y="253415"/>
                </a:lnTo>
                <a:lnTo>
                  <a:pt x="6831076" y="298069"/>
                </a:lnTo>
                <a:lnTo>
                  <a:pt x="6758051" y="371094"/>
                </a:lnTo>
                <a:lnTo>
                  <a:pt x="6693154" y="467868"/>
                </a:lnTo>
                <a:lnTo>
                  <a:pt x="6651879" y="564642"/>
                </a:lnTo>
                <a:lnTo>
                  <a:pt x="6488557" y="572643"/>
                </a:lnTo>
                <a:lnTo>
                  <a:pt x="6464808" y="620268"/>
                </a:lnTo>
                <a:lnTo>
                  <a:pt x="6488557" y="645668"/>
                </a:lnTo>
                <a:lnTo>
                  <a:pt x="6644005" y="636143"/>
                </a:lnTo>
                <a:lnTo>
                  <a:pt x="6634480" y="764667"/>
                </a:lnTo>
                <a:lnTo>
                  <a:pt x="6667754" y="861568"/>
                </a:lnTo>
                <a:lnTo>
                  <a:pt x="6707378" y="886968"/>
                </a:lnTo>
                <a:lnTo>
                  <a:pt x="6797675" y="871093"/>
                </a:lnTo>
                <a:lnTo>
                  <a:pt x="6903974" y="821817"/>
                </a:lnTo>
                <a:lnTo>
                  <a:pt x="7000621" y="748792"/>
                </a:lnTo>
                <a:lnTo>
                  <a:pt x="7089394" y="667893"/>
                </a:lnTo>
                <a:lnTo>
                  <a:pt x="7101014" y="651929"/>
                </a:lnTo>
                <a:lnTo>
                  <a:pt x="7107555" y="659892"/>
                </a:lnTo>
                <a:lnTo>
                  <a:pt x="7197852" y="732917"/>
                </a:lnTo>
                <a:lnTo>
                  <a:pt x="7229475" y="725043"/>
                </a:lnTo>
                <a:lnTo>
                  <a:pt x="7245350" y="672592"/>
                </a:lnTo>
                <a:lnTo>
                  <a:pt x="7205726" y="558165"/>
                </a:lnTo>
                <a:lnTo>
                  <a:pt x="7253351" y="529590"/>
                </a:lnTo>
                <a:lnTo>
                  <a:pt x="7359523" y="464439"/>
                </a:lnTo>
                <a:lnTo>
                  <a:pt x="7435596" y="442214"/>
                </a:lnTo>
                <a:lnTo>
                  <a:pt x="7435596" y="408813"/>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52"/>
          <p:cNvSpPr txBox="1"/>
          <p:nvPr/>
        </p:nvSpPr>
        <p:spPr>
          <a:xfrm>
            <a:off x="4407408" y="2863595"/>
            <a:ext cx="1835150" cy="2901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100"/>
              <a:buFont typeface="Arial"/>
              <a:buNone/>
            </a:pPr>
            <a:endParaRPr sz="3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3700"/>
              <a:buFont typeface="Arial"/>
              <a:buNone/>
            </a:pPr>
            <a:endParaRPr sz="3700" b="0" i="0" u="none" strike="noStrike" cap="none">
              <a:solidFill>
                <a:schemeClr val="dk1"/>
              </a:solidFill>
              <a:latin typeface="Times New Roman"/>
              <a:ea typeface="Times New Roman"/>
              <a:cs typeface="Times New Roman"/>
              <a:sym typeface="Times New Roman"/>
            </a:endParaRPr>
          </a:p>
          <a:p>
            <a:pPr marL="300990" marR="294640" lvl="0" indent="246379"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User  Interface</a:t>
            </a:r>
            <a:endParaRPr sz="2800" b="0" i="0" u="none" strike="noStrike" cap="none">
              <a:solidFill>
                <a:schemeClr val="dk1"/>
              </a:solidFill>
              <a:latin typeface="Times New Roman"/>
              <a:ea typeface="Times New Roman"/>
              <a:cs typeface="Times New Roman"/>
              <a:sym typeface="Times New Roman"/>
            </a:endParaRPr>
          </a:p>
        </p:txBody>
      </p:sp>
      <p:sp>
        <p:nvSpPr>
          <p:cNvPr id="490" name="Google Shape;490;p52"/>
          <p:cNvSpPr txBox="1"/>
          <p:nvPr/>
        </p:nvSpPr>
        <p:spPr>
          <a:xfrm>
            <a:off x="7856346" y="6166810"/>
            <a:ext cx="672465" cy="425450"/>
          </a:xfrm>
          <a:prstGeom prst="rect">
            <a:avLst/>
          </a:prstGeom>
          <a:noFill/>
          <a:ln>
            <a:noFill/>
          </a:ln>
        </p:spPr>
        <p:txBody>
          <a:bodyPr spcFirstLastPara="1" wrap="square" lIns="0" tIns="0" rIns="0" bIns="0" anchor="t" anchorCtr="0">
            <a:spAutoFit/>
          </a:bodyPr>
          <a:lstStyle/>
          <a:p>
            <a:pPr marL="12700" marR="0" lvl="0" indent="0" algn="l" rtl="0">
              <a:lnSpc>
                <a:spcPct val="109642"/>
              </a:lnSpc>
              <a:spcBef>
                <a:spcPts val="0"/>
              </a:spcBef>
              <a:spcAft>
                <a:spcPts val="0"/>
              </a:spcAft>
              <a:buClr>
                <a:srgbClr val="000000"/>
              </a:buClr>
              <a:buSzPts val="2800"/>
              <a:buFont typeface="Arial"/>
              <a:buNone/>
            </a:pPr>
            <a:r>
              <a:rPr lang="en-US" sz="2800" b="0" i="0" u="none" strike="noStrike" cap="none">
                <a:solidFill>
                  <a:srgbClr val="3942F7"/>
                </a:solidFill>
                <a:latin typeface="Times New Roman"/>
                <a:ea typeface="Times New Roman"/>
                <a:cs typeface="Times New Roman"/>
                <a:sym typeface="Times New Roman"/>
              </a:rPr>
              <a:t>User</a:t>
            </a:r>
            <a:endParaRPr sz="2800" b="0" i="0" u="none" strike="noStrike" cap="none">
              <a:solidFill>
                <a:schemeClr val="dk1"/>
              </a:solidFill>
              <a:latin typeface="Times New Roman"/>
              <a:ea typeface="Times New Roman"/>
              <a:cs typeface="Times New Roman"/>
              <a:sym typeface="Times New Roman"/>
            </a:endParaRPr>
          </a:p>
        </p:txBody>
      </p:sp>
      <p:sp>
        <p:nvSpPr>
          <p:cNvPr id="491" name="Google Shape;491;p52"/>
          <p:cNvSpPr txBox="1"/>
          <p:nvPr/>
        </p:nvSpPr>
        <p:spPr>
          <a:xfrm>
            <a:off x="1016508" y="2749295"/>
            <a:ext cx="2216150" cy="1377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234950" rIns="0" bIns="0" anchor="t" anchorCtr="0">
            <a:spAutoFit/>
          </a:bodyPr>
          <a:lstStyle/>
          <a:p>
            <a:pPr marL="742315" marR="312420" lvl="0" indent="-42418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Knowledge  Base</a:t>
            </a:r>
            <a:endParaRPr sz="2800" b="0" i="0" u="none" strike="noStrike" cap="none">
              <a:solidFill>
                <a:schemeClr val="dk1"/>
              </a:solidFill>
              <a:latin typeface="Times New Roman"/>
              <a:ea typeface="Times New Roman"/>
              <a:cs typeface="Times New Roman"/>
              <a:sym typeface="Times New Roman"/>
            </a:endParaRPr>
          </a:p>
        </p:txBody>
      </p:sp>
      <p:sp>
        <p:nvSpPr>
          <p:cNvPr id="492" name="Google Shape;492;p52"/>
          <p:cNvSpPr txBox="1"/>
          <p:nvPr/>
        </p:nvSpPr>
        <p:spPr>
          <a:xfrm>
            <a:off x="1072896" y="4559808"/>
            <a:ext cx="2216150" cy="1377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234950" rIns="0" bIns="0" anchor="t" anchorCtr="0">
            <a:spAutoFit/>
          </a:bodyPr>
          <a:lstStyle/>
          <a:p>
            <a:pPr marL="572770" marR="445134" lvl="0" indent="-12065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Inference  Engine</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946022" y="429005"/>
            <a:ext cx="725195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Expert System Advantages</a:t>
            </a:r>
            <a:endParaRPr sz="4000" dirty="0"/>
          </a:p>
        </p:txBody>
      </p:sp>
      <p:sp>
        <p:nvSpPr>
          <p:cNvPr id="498" name="Google Shape;498;p53"/>
          <p:cNvSpPr txBox="1"/>
          <p:nvPr/>
        </p:nvSpPr>
        <p:spPr>
          <a:xfrm>
            <a:off x="707542" y="1684367"/>
            <a:ext cx="7251955" cy="3338714"/>
          </a:xfrm>
          <a:prstGeom prst="rect">
            <a:avLst/>
          </a:prstGeom>
          <a:noFill/>
          <a:ln>
            <a:noFill/>
          </a:ln>
        </p:spPr>
        <p:txBody>
          <a:bodyPr spcFirstLastPara="1" wrap="square" lIns="0" tIns="1060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Capture of scarce expertise</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Superior problem solving</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Reliability</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Work with incomplete information</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Transfer of knowledge</a:t>
            </a:r>
            <a:endParaRPr sz="28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54"/>
          <p:cNvSpPr txBox="1">
            <a:spLocks noGrp="1"/>
          </p:cNvSpPr>
          <p:nvPr>
            <p:ph type="title"/>
          </p:nvPr>
        </p:nvSpPr>
        <p:spPr>
          <a:xfrm>
            <a:off x="1680717" y="479805"/>
            <a:ext cx="578040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Office automation systems</a:t>
            </a:r>
            <a:endParaRPr sz="4000" dirty="0"/>
          </a:p>
        </p:txBody>
      </p:sp>
      <p:sp>
        <p:nvSpPr>
          <p:cNvPr id="504" name="Google Shape;504;p54"/>
          <p:cNvSpPr txBox="1"/>
          <p:nvPr/>
        </p:nvSpPr>
        <p:spPr>
          <a:xfrm>
            <a:off x="132269" y="1114805"/>
            <a:ext cx="8877300" cy="5552802"/>
          </a:xfrm>
          <a:prstGeom prst="rect">
            <a:avLst/>
          </a:prstGeom>
          <a:noFill/>
          <a:ln>
            <a:noFill/>
          </a:ln>
        </p:spPr>
        <p:txBody>
          <a:bodyPr spcFirstLastPara="1" wrap="square" lIns="0" tIns="1270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Office automation (OA)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support the wide range of  business office activities that provide for improved work flow and  communications between workers, regardless of whether or not  those workers are located in the same office.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Personal information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are those designed to meet the  needs of a single user. They are designed to boost an individual’s  productivity.</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Work group information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are those designed to meet the  needs of a work group. They are designed to boost the group’s  productivity.</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951991" y="81483"/>
            <a:ext cx="7239634"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System and Information System(IS)</a:t>
            </a:r>
            <a:endParaRPr dirty="0"/>
          </a:p>
        </p:txBody>
      </p:sp>
      <p:sp>
        <p:nvSpPr>
          <p:cNvPr id="78" name="Google Shape;78;p5"/>
          <p:cNvSpPr txBox="1"/>
          <p:nvPr/>
        </p:nvSpPr>
        <p:spPr>
          <a:xfrm>
            <a:off x="255302" y="860214"/>
            <a:ext cx="8633012" cy="5997786"/>
          </a:xfrm>
          <a:prstGeom prst="rect">
            <a:avLst/>
          </a:prstGeom>
          <a:noFill/>
          <a:ln>
            <a:noFill/>
          </a:ln>
        </p:spPr>
        <p:txBody>
          <a:bodyPr spcFirstLastPara="1" wrap="square" lIns="0" tIns="41900" rIns="0" bIns="0" anchor="t" anchorCtr="0">
            <a:spAutoFit/>
          </a:bodyPr>
          <a:lstStyle/>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is a set of related components that produces specific results.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is an interrelated set of business procedures used within one</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business unit working together for a purpose</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exists within an environment. A boundary separates a system  from its environment.</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has nine characteristics which are as follows:</a:t>
            </a:r>
            <a:endParaRPr sz="2200" dirty="0">
              <a:solidFill>
                <a:schemeClr val="dk1"/>
              </a:solidFill>
              <a:latin typeface="Times New Roman"/>
              <a:ea typeface="Times New Roman"/>
              <a:cs typeface="Times New Roman"/>
              <a:sym typeface="Helvetica Neue"/>
            </a:endParaRPr>
          </a:p>
          <a:p>
            <a:pPr marL="756285" marR="0" lvl="1" indent="-287019" algn="l" rtl="0">
              <a:lnSpc>
                <a:spcPct val="100000"/>
              </a:lnSpc>
              <a:spcBef>
                <a:spcPts val="61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Components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Interrelated Components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Boundary</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Purpose</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5"/>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Environment</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Interfaces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Input</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Output</a:t>
            </a:r>
          </a:p>
          <a:p>
            <a:pPr marL="756285" marR="0" lvl="1" indent="-287019" algn="l" rtl="0">
              <a:lnSpc>
                <a:spcPct val="100000"/>
              </a:lnSpc>
              <a:spcBef>
                <a:spcPts val="600"/>
              </a:spcBef>
              <a:spcAft>
                <a:spcPts val="0"/>
              </a:spcAft>
              <a:buClr>
                <a:srgbClr val="D9B146"/>
              </a:buClr>
              <a:buSzPts val="2150"/>
              <a:buFont typeface="Arial"/>
              <a:buChar char="•"/>
            </a:pPr>
            <a:r>
              <a:rPr lang="en-US" sz="1600" dirty="0">
                <a:solidFill>
                  <a:srgbClr val="6F2F9F"/>
                </a:solidFill>
                <a:latin typeface="Times New Roman" panose="02020603050405020304" pitchFamily="18" charset="0"/>
                <a:ea typeface="Helvetica Neue"/>
                <a:cs typeface="Times New Roman" panose="02020603050405020304" pitchFamily="18" charset="0"/>
                <a:sym typeface="Helvetica Neue"/>
              </a:rPr>
              <a:t>Constraints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5"/>
          <p:cNvSpPr txBox="1">
            <a:spLocks noGrp="1"/>
          </p:cNvSpPr>
          <p:nvPr>
            <p:ph type="title"/>
          </p:nvPr>
        </p:nvSpPr>
        <p:spPr>
          <a:xfrm>
            <a:off x="1586230" y="171958"/>
            <a:ext cx="596709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solidFill>
                  <a:schemeClr val="tx1"/>
                </a:solidFill>
              </a:rPr>
              <a:t>System Development Lifecycle</a:t>
            </a:r>
            <a:endParaRPr dirty="0">
              <a:solidFill>
                <a:schemeClr val="tx1"/>
              </a:solidFill>
            </a:endParaRPr>
          </a:p>
        </p:txBody>
      </p:sp>
      <p:sp>
        <p:nvSpPr>
          <p:cNvPr id="511" name="Google Shape;511;p55"/>
          <p:cNvSpPr txBox="1"/>
          <p:nvPr/>
        </p:nvSpPr>
        <p:spPr>
          <a:xfrm>
            <a:off x="177800" y="1074259"/>
            <a:ext cx="8724900" cy="4636772"/>
          </a:xfrm>
          <a:prstGeom prst="rect">
            <a:avLst/>
          </a:prstGeom>
          <a:noFill/>
          <a:ln>
            <a:noFill/>
          </a:ln>
        </p:spPr>
        <p:txBody>
          <a:bodyPr spcFirstLastPara="1" wrap="square" lIns="0" tIns="80000" rIns="0" bIns="0" anchor="t" anchorCtr="0">
            <a:spAutoFit/>
          </a:bodyPr>
          <a:lstStyle/>
          <a:p>
            <a:pPr marL="299085" marR="0" lvl="0" indent="-287019" algn="just" rtl="0">
              <a:lnSpc>
                <a:spcPct val="100000"/>
              </a:lnSpc>
              <a:spcBef>
                <a:spcPts val="0"/>
              </a:spcBef>
              <a:spcAft>
                <a:spcPts val="0"/>
              </a:spcAft>
              <a:buClr>
                <a:srgbClr val="D9B146"/>
              </a:buClr>
              <a:buSzPts val="3200"/>
              <a:buFont typeface="Noto Sans Symbols"/>
              <a:buChar char="▪"/>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Two main developing approaches to SDLC</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3958"/>
              </a:lnSpc>
              <a:spcBef>
                <a:spcPts val="895"/>
              </a:spcBef>
              <a:spcAft>
                <a:spcPts val="0"/>
              </a:spcAft>
              <a:buClr>
                <a:srgbClr val="D9B146"/>
              </a:buClr>
              <a:buSzPts val="2750"/>
              <a:buFont typeface="Arial"/>
              <a:buChar char="•"/>
            </a:pPr>
            <a:r>
              <a:rPr lang="en-US" sz="24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Traditional approach</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structured systems development and</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570865" marR="0" lvl="0" indent="0" algn="just" rtl="0">
              <a:lnSpc>
                <a:spcPct val="113958"/>
              </a:lnSpc>
              <a:spcBef>
                <a:spcPts val="0"/>
              </a:spcBef>
              <a:spcAft>
                <a:spcPts val="0"/>
              </a:spcAft>
              <a:buClr>
                <a:srgbClr val="000000"/>
              </a:buClr>
              <a:buSzPts val="2400"/>
              <a:buFont typeface="Arial"/>
              <a:buNone/>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information engineering	</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8890" lvl="1" indent="-287019" algn="just" rtl="0">
              <a:lnSpc>
                <a:spcPct val="107916"/>
              </a:lnSpc>
              <a:spcBef>
                <a:spcPts val="1215"/>
              </a:spcBef>
              <a:spcAft>
                <a:spcPts val="0"/>
              </a:spcAft>
              <a:buClr>
                <a:srgbClr val="D9B146"/>
              </a:buClr>
              <a:buSzPts val="2750"/>
              <a:buFont typeface="Arial"/>
              <a:buChar char="•"/>
            </a:pPr>
            <a:r>
              <a:rPr lang="en-US" sz="24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Object-oriented approach</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object technologies requires  different approach to analysis, design, and programming</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Various SDLC methodologies have been developed to guide the  processes involved, including 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(which was the  original SDLC method), </a:t>
            </a:r>
            <a:r>
              <a:rPr lang="en-US" sz="2400" dirty="0">
                <a:solidFill>
                  <a:schemeClr val="tx1"/>
                </a:solidFill>
                <a:latin typeface="Times New Roman" panose="02020603050405020304" pitchFamily="18" charset="0"/>
                <a:cs typeface="Times New Roman" panose="02020603050405020304" pitchFamily="18" charset="0"/>
                <a:sym typeface="Helvetica Neue"/>
                <a:hlinkClick r:id="rId3">
                  <a:extLst>
                    <a:ext uri="{A12FA001-AC4F-418D-AE19-62706E023703}">
                      <ahyp:hlinkClr xmlns="" xmlns:ahyp="http://schemas.microsoft.com/office/drawing/2018/hyperlinkcolor" val="tx"/>
                    </a:ext>
                  </a:extLst>
                </a:hlinkClick>
              </a:rPr>
              <a:t>Rapid Application Development (RAD)</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a:solidFill>
                  <a:schemeClr val="tx1"/>
                </a:solidFill>
                <a:latin typeface="Times New Roman" panose="02020603050405020304" pitchFamily="18" charset="0"/>
                <a:cs typeface="Times New Roman" panose="02020603050405020304" pitchFamily="18" charset="0"/>
                <a:sym typeface="Helvetica Neue"/>
                <a:hlinkClick r:id="rId4">
                  <a:extLst>
                    <a:ext uri="{A12FA001-AC4F-418D-AE19-62706E023703}">
                      <ahyp:hlinkClr xmlns="" xmlns:ahyp="http://schemas.microsoft.com/office/drawing/2018/hyperlinkcolor" val="tx"/>
                    </a:ext>
                  </a:extLst>
                </a:hlinkClick>
              </a:rPr>
              <a:t>Joint Application development (JAD)</a:t>
            </a:r>
            <a:r>
              <a:rPr lang="en-US" sz="2400" dirty="0">
                <a:solidFill>
                  <a:schemeClr val="tx1"/>
                </a:solidFill>
                <a:latin typeface="Times New Roman" panose="02020603050405020304" pitchFamily="18" charset="0"/>
                <a:cs typeface="Times New Roman" panose="02020603050405020304" pitchFamily="18" charset="0"/>
              </a:rPr>
              <a:t>,Spiral Model </a:t>
            </a:r>
            <a:r>
              <a:rPr lang="en-US" sz="2400" dirty="0">
                <a:solidFill>
                  <a:schemeClr val="tx1"/>
                </a:solidFill>
                <a:latin typeface="Times New Roman" panose="02020603050405020304" pitchFamily="18" charset="0"/>
                <a:cs typeface="Times New Roman" panose="02020603050405020304" pitchFamily="18" charset="0"/>
                <a:sym typeface="Helvetica Neue"/>
              </a:rPr>
              <a:t>and so on</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56"/>
          <p:cNvSpPr txBox="1">
            <a:spLocks noGrp="1"/>
          </p:cNvSpPr>
          <p:nvPr>
            <p:ph type="title"/>
          </p:nvPr>
        </p:nvSpPr>
        <p:spPr>
          <a:xfrm>
            <a:off x="889000" y="492963"/>
            <a:ext cx="6896100"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Water fall model</a:t>
            </a:r>
            <a:endParaRPr dirty="0"/>
          </a:p>
        </p:txBody>
      </p:sp>
      <p:sp>
        <p:nvSpPr>
          <p:cNvPr id="518" name="Google Shape;518;p56"/>
          <p:cNvSpPr txBox="1"/>
          <p:nvPr/>
        </p:nvSpPr>
        <p:spPr>
          <a:xfrm>
            <a:off x="304800" y="1133475"/>
            <a:ext cx="8839200" cy="5553433"/>
          </a:xfrm>
          <a:prstGeom prst="rect">
            <a:avLst/>
          </a:prstGeom>
          <a:noFill/>
          <a:ln>
            <a:noFill/>
          </a:ln>
        </p:spPr>
        <p:txBody>
          <a:bodyPr spcFirstLastPara="1" wrap="square" lIns="0" tIns="133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 sequential design process in which  progress is seen as flowing steadily downwards (like a </a:t>
            </a:r>
            <a:r>
              <a:rPr lang="en-US" sz="2400" dirty="0">
                <a:solidFill>
                  <a:schemeClr val="tx1"/>
                </a:solidFill>
                <a:latin typeface="Times New Roman" panose="02020603050405020304" pitchFamily="18" charset="0"/>
                <a:cs typeface="Times New Roman" panose="02020603050405020304" pitchFamily="18" charset="0"/>
              </a:rPr>
              <a:t>waterfall</a:t>
            </a:r>
            <a:r>
              <a:rPr lang="en-US" sz="2400" dirty="0">
                <a:solidFill>
                  <a:schemeClr val="tx1"/>
                </a:solidFill>
                <a:latin typeface="Times New Roman" panose="02020603050405020304" pitchFamily="18" charset="0"/>
                <a:cs typeface="Times New Roman" panose="02020603050405020304" pitchFamily="18" charset="0"/>
                <a:sym typeface="Helvetica Neue"/>
              </a:rPr>
              <a:t>)  through the phases of Conception, Initiation, Analysis, Design,  Construction, Testing, Production/Implementation and  Maintenance.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Waterfall	approach was  first SDLC  Model  to	be  used widely in   Software Engineering to ensure success of the project.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In "The Waterfall“ approach, the whole process of software  development is divided into separate phases.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In this Waterfall model, typically, the outcome of one phase acts as the input for the next phase sequentially</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5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57"/>
          <p:cNvSpPr txBox="1">
            <a:spLocks noGrp="1"/>
          </p:cNvSpPr>
          <p:nvPr>
            <p:ph type="title"/>
          </p:nvPr>
        </p:nvSpPr>
        <p:spPr>
          <a:xfrm>
            <a:off x="609600" y="307342"/>
            <a:ext cx="7264781"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Water fall model</a:t>
            </a:r>
            <a:endParaRPr sz="4000" dirty="0"/>
          </a:p>
        </p:txBody>
      </p:sp>
      <p:pic>
        <p:nvPicPr>
          <p:cNvPr id="526" name="Google Shape;526;p57"/>
          <p:cNvPicPr preferRelativeResize="0"/>
          <p:nvPr/>
        </p:nvPicPr>
        <p:blipFill rotWithShape="1">
          <a:blip r:embed="rId3">
            <a:alphaModFix/>
          </a:blip>
          <a:srcRect/>
          <a:stretch/>
        </p:blipFill>
        <p:spPr>
          <a:xfrm>
            <a:off x="679005" y="1249684"/>
            <a:ext cx="7785989" cy="5608316"/>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5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58"/>
          <p:cNvSpPr txBox="1">
            <a:spLocks noGrp="1"/>
          </p:cNvSpPr>
          <p:nvPr>
            <p:ph type="title"/>
          </p:nvPr>
        </p:nvSpPr>
        <p:spPr>
          <a:xfrm>
            <a:off x="294640" y="464311"/>
            <a:ext cx="822579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smtClean="0"/>
              <a:t>Waterfall </a:t>
            </a:r>
            <a:r>
              <a:rPr lang="en-US" dirty="0"/>
              <a:t>model</a:t>
            </a:r>
            <a:endParaRPr dirty="0"/>
          </a:p>
        </p:txBody>
      </p:sp>
      <p:sp>
        <p:nvSpPr>
          <p:cNvPr id="534" name="Google Shape;534;p58"/>
          <p:cNvSpPr txBox="1"/>
          <p:nvPr/>
        </p:nvSpPr>
        <p:spPr>
          <a:xfrm>
            <a:off x="167640" y="1395540"/>
            <a:ext cx="8646160" cy="4444150"/>
          </a:xfrm>
          <a:prstGeom prst="rect">
            <a:avLst/>
          </a:prstGeom>
          <a:noFill/>
          <a:ln>
            <a:noFill/>
          </a:ln>
        </p:spPr>
        <p:txBody>
          <a:bodyPr spcFirstLastPara="1" wrap="square" lIns="0" tIns="1205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an </a:t>
            </a:r>
            <a:r>
              <a:rPr lang="en-US" sz="2400" dirty="0">
                <a:solidFill>
                  <a:schemeClr val="tx1"/>
                </a:solidFill>
                <a:latin typeface="Times New Roman" panose="02020603050405020304" pitchFamily="18" charset="0"/>
                <a:cs typeface="Times New Roman" panose="02020603050405020304" pitchFamily="18" charset="0"/>
              </a:rPr>
              <a:t>example </a:t>
            </a:r>
            <a:r>
              <a:rPr lang="en-US" sz="2400" dirty="0">
                <a:solidFill>
                  <a:schemeClr val="tx1"/>
                </a:solidFill>
                <a:latin typeface="Times New Roman" panose="02020603050405020304" pitchFamily="18" charset="0"/>
                <a:cs typeface="Times New Roman" panose="02020603050405020304" pitchFamily="18" charset="0"/>
                <a:sym typeface="Helvetica Neue"/>
              </a:rPr>
              <a:t>of a Sequential </a:t>
            </a:r>
            <a:r>
              <a:rPr lang="en-US" sz="2400" dirty="0">
                <a:solidFill>
                  <a:schemeClr val="tx1"/>
                </a:solidFill>
                <a:latin typeface="Times New Roman" panose="02020603050405020304" pitchFamily="18" charset="0"/>
                <a:cs typeface="Times New Roman" panose="02020603050405020304" pitchFamily="18" charset="0"/>
              </a:rPr>
              <a:t>model</a:t>
            </a:r>
            <a:r>
              <a:rPr lang="en-US" sz="2400" dirty="0">
                <a:solidFill>
                  <a:schemeClr val="tx1"/>
                </a:solidFill>
                <a:latin typeface="Times New Roman" panose="02020603050405020304" pitchFamily="18" charset="0"/>
                <a:cs typeface="Times New Roman" panose="02020603050405020304" pitchFamily="18" charset="0"/>
                <a:sym typeface="Helvetica Neue"/>
              </a:rPr>
              <a:t>. In  this </a:t>
            </a:r>
            <a:r>
              <a:rPr lang="en-US" sz="2400" dirty="0">
                <a:solidFill>
                  <a:schemeClr val="tx1"/>
                </a:solidFill>
                <a:latin typeface="Times New Roman" panose="02020603050405020304" pitchFamily="18" charset="0"/>
                <a:cs typeface="Times New Roman" panose="02020603050405020304" pitchFamily="18" charset="0"/>
              </a:rPr>
              <a:t>model</a:t>
            </a:r>
            <a:r>
              <a:rPr lang="en-US" sz="2400" dirty="0">
                <a:solidFill>
                  <a:schemeClr val="tx1"/>
                </a:solidFill>
                <a:latin typeface="Times New Roman" panose="02020603050405020304" pitchFamily="18" charset="0"/>
                <a:cs typeface="Times New Roman" panose="02020603050405020304" pitchFamily="18" charset="0"/>
                <a:sym typeface="Helvetica Neue"/>
              </a:rPr>
              <a:t>, the software </a:t>
            </a:r>
            <a:r>
              <a:rPr lang="en-US" sz="2400" dirty="0">
                <a:solidFill>
                  <a:schemeClr val="tx1"/>
                </a:solidFill>
                <a:latin typeface="Times New Roman" panose="02020603050405020304" pitchFamily="18" charset="0"/>
                <a:cs typeface="Times New Roman" panose="02020603050405020304" pitchFamily="18" charset="0"/>
              </a:rPr>
              <a:t>development </a:t>
            </a:r>
            <a:r>
              <a:rPr lang="en-US" sz="2400" dirty="0">
                <a:solidFill>
                  <a:schemeClr val="tx1"/>
                </a:solidFill>
                <a:latin typeface="Times New Roman" panose="02020603050405020304" pitchFamily="18" charset="0"/>
                <a:cs typeface="Times New Roman" panose="02020603050405020304" pitchFamily="18" charset="0"/>
                <a:sym typeface="Helvetica Neue"/>
              </a:rPr>
              <a:t>activity is divided into  different phases and each phase consists of series of tasks  and has different objectives.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the pioneer  of the SDLC processes.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 linear, sequential approach to the  software development life cycle (SDLC) that is popular in  software engineering and product development. 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emphasizes a logical progression of steps.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59"/>
          <p:cNvSpPr txBox="1">
            <a:spLocks noGrp="1"/>
          </p:cNvSpPr>
          <p:nvPr>
            <p:ph type="title"/>
          </p:nvPr>
        </p:nvSpPr>
        <p:spPr>
          <a:xfrm>
            <a:off x="997902" y="219024"/>
            <a:ext cx="7148196" cy="567453"/>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SzPts val="1400"/>
              <a:buNone/>
            </a:pPr>
            <a:r>
              <a:rPr lang="en-US" dirty="0">
                <a:latin typeface="Arial"/>
                <a:ea typeface="Arial"/>
                <a:cs typeface="Arial"/>
                <a:sym typeface="Arial"/>
              </a:rPr>
              <a:t>Waterfall Model </a:t>
            </a:r>
            <a:endParaRPr dirty="0">
              <a:latin typeface="Arial"/>
              <a:ea typeface="Arial"/>
              <a:cs typeface="Arial"/>
              <a:sym typeface="Arial"/>
            </a:endParaRPr>
          </a:p>
        </p:txBody>
      </p:sp>
      <p:sp>
        <p:nvSpPr>
          <p:cNvPr id="541" name="Google Shape;541;p59"/>
          <p:cNvSpPr txBox="1"/>
          <p:nvPr/>
        </p:nvSpPr>
        <p:spPr>
          <a:xfrm>
            <a:off x="403543" y="786477"/>
            <a:ext cx="8524557" cy="6106144"/>
          </a:xfrm>
          <a:prstGeom prst="rect">
            <a:avLst/>
          </a:prstGeom>
          <a:noFill/>
          <a:ln>
            <a:noFill/>
          </a:ln>
        </p:spPr>
        <p:txBody>
          <a:bodyPr spcFirstLastPara="1" wrap="square" lIns="0" tIns="1205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Every software developed is different and requires a suitable SDLC  approach to be followed based on the internal and external factors. Some  situations where the use of Waterfall model is most appropriate are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Requirements are very well documented, clear and fixed.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Product definition is stable.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Technology is understood and is not dynamic.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There are no ambiguous requirements.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Ample resources with required expertise are available to support the product.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project is short.</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0"/>
          <p:cNvSpPr txBox="1">
            <a:spLocks noGrp="1"/>
          </p:cNvSpPr>
          <p:nvPr>
            <p:ph type="title"/>
          </p:nvPr>
        </p:nvSpPr>
        <p:spPr>
          <a:xfrm>
            <a:off x="1231901" y="162305"/>
            <a:ext cx="5240044"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Advantage</a:t>
            </a:r>
            <a:endParaRPr sz="4000" dirty="0"/>
          </a:p>
        </p:txBody>
      </p:sp>
      <p:sp>
        <p:nvSpPr>
          <p:cNvPr id="548" name="Google Shape;548;p60"/>
          <p:cNvSpPr txBox="1"/>
          <p:nvPr/>
        </p:nvSpPr>
        <p:spPr>
          <a:xfrm>
            <a:off x="198500" y="904696"/>
            <a:ext cx="8746999" cy="6106800"/>
          </a:xfrm>
          <a:prstGeom prst="rect">
            <a:avLst/>
          </a:prstGeom>
          <a:noFill/>
          <a:ln>
            <a:noFill/>
          </a:ln>
        </p:spPr>
        <p:txBody>
          <a:bodyPr spcFirstLastPara="1" wrap="square" lIns="0" tIns="12700" rIns="0" bIns="0" anchor="t" anchorCtr="0">
            <a:spAutoFit/>
          </a:bodyPr>
          <a:lstStyle/>
          <a:p>
            <a:pPr marL="12066" algn="just">
              <a:lnSpc>
                <a:spcPct val="150000"/>
              </a:lnSpc>
              <a:buClr>
                <a:schemeClr val="tx1"/>
              </a:buClr>
              <a:buSzPts val="3200"/>
            </a:pPr>
            <a:r>
              <a:rPr lang="en-US" sz="2400" b="1" dirty="0">
                <a:solidFill>
                  <a:srgbClr val="0070C0"/>
                </a:solidFill>
                <a:latin typeface="Times New Roman" panose="02020603050405020304" pitchFamily="18" charset="0"/>
                <a:cs typeface="Times New Roman" panose="02020603050405020304" pitchFamily="18" charset="0"/>
                <a:sym typeface="Helvetica Neue"/>
              </a:rPr>
              <a:t>Some of the major advantages of the Waterfall Model are as follows −</a:t>
            </a:r>
            <a:endParaRPr sz="2400" b="1" dirty="0">
              <a:solidFill>
                <a:srgbClr val="0070C0"/>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Simple and easy to understand and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use.</a:t>
            </a:r>
            <a:r>
              <a:rPr lang="en-US" sz="2400" dirty="0">
                <a:solidFill>
                  <a:schemeClr val="tx1"/>
                </a:solidFill>
                <a:latin typeface="Times New Roman" panose="02020603050405020304" pitchFamily="18" charset="0"/>
                <a:cs typeface="Times New Roman" panose="02020603050405020304" pitchFamily="18" charset="0"/>
                <a:sym typeface="Helvetica Neue"/>
              </a:rPr>
              <a:t>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Easy to manage due to the rigidity of the model. Each phase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has</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specific </a:t>
            </a:r>
            <a:r>
              <a:rPr lang="en-US" sz="2400" dirty="0">
                <a:solidFill>
                  <a:schemeClr val="tx1"/>
                </a:solidFill>
                <a:latin typeface="Times New Roman" panose="02020603050405020304" pitchFamily="18" charset="0"/>
                <a:cs typeface="Times New Roman" panose="02020603050405020304" pitchFamily="18" charset="0"/>
                <a:sym typeface="Helvetica Neue"/>
              </a:rPr>
              <a:t>deliverables and a review process.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Phases are processed and completed one at a time.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Works well for smaller projects where requirements are very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well</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understood</a:t>
            </a:r>
            <a:r>
              <a:rPr lang="en-US" sz="2400" dirty="0">
                <a:solidFill>
                  <a:schemeClr val="tx1"/>
                </a:solidFill>
                <a:latin typeface="Times New Roman" panose="02020603050405020304" pitchFamily="18" charset="0"/>
                <a:cs typeface="Times New Roman" panose="02020603050405020304" pitchFamily="18" charset="0"/>
                <a:sym typeface="Helvetica Neue"/>
              </a:rPr>
              <a: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Clearly defined stages.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Well understood milestones.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Easy to arrange tasks.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61"/>
          <p:cNvSpPr txBox="1">
            <a:spLocks noGrp="1"/>
          </p:cNvSpPr>
          <p:nvPr>
            <p:ph type="title"/>
          </p:nvPr>
        </p:nvSpPr>
        <p:spPr>
          <a:xfrm>
            <a:off x="2362200" y="162305"/>
            <a:ext cx="4616957"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Disadvantages</a:t>
            </a:r>
            <a:endParaRPr sz="4000" dirty="0"/>
          </a:p>
        </p:txBody>
      </p:sp>
      <p:sp>
        <p:nvSpPr>
          <p:cNvPr id="558" name="Google Shape;558;p61"/>
          <p:cNvSpPr txBox="1"/>
          <p:nvPr/>
        </p:nvSpPr>
        <p:spPr>
          <a:xfrm>
            <a:off x="203200" y="1009533"/>
            <a:ext cx="8750300" cy="5178331"/>
          </a:xfrm>
          <a:prstGeom prst="rect">
            <a:avLst/>
          </a:prstGeom>
          <a:noFill/>
          <a:ln>
            <a:noFill/>
          </a:ln>
        </p:spPr>
        <p:txBody>
          <a:bodyPr spcFirstLastPara="1" wrap="square" lIns="0" tIns="9905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 working software is produced until late during the life cycle.</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High amounts of risk and uncertainty.</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Not a good model for complex and object-oriented projects.	</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Poor model for long and ongoing projects.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Not suitable for the projects where requirements are at a moderate to high risk  of changing. So, risk and uncertainty is high with this process model.</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It is difficult to measure progress within stages.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Cannot accommodate changing requirements.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sym typeface="Helvetica Neue"/>
              </a:rPr>
              <a:t>Integration </a:t>
            </a:r>
            <a:r>
              <a:rPr lang="en-US" sz="2200" dirty="0">
                <a:solidFill>
                  <a:schemeClr val="tx1"/>
                </a:solidFill>
                <a:latin typeface="Times New Roman" panose="02020603050405020304" pitchFamily="18" charset="0"/>
                <a:cs typeface="Times New Roman" panose="02020603050405020304" pitchFamily="18" charset="0"/>
                <a:sym typeface="Helvetica Neue"/>
              </a:rPr>
              <a:t>is done as a "</a:t>
            </a:r>
            <a:r>
              <a:rPr lang="en-US" sz="2200" dirty="0" smtClean="0">
                <a:solidFill>
                  <a:schemeClr val="tx1"/>
                </a:solidFill>
                <a:latin typeface="Times New Roman" panose="02020603050405020304" pitchFamily="18" charset="0"/>
                <a:cs typeface="Times New Roman" panose="02020603050405020304" pitchFamily="18" charset="0"/>
                <a:sym typeface="Helvetica Neue"/>
              </a:rPr>
              <a:t>big-bang” at </a:t>
            </a:r>
            <a:r>
              <a:rPr lang="en-US" sz="2200" dirty="0">
                <a:solidFill>
                  <a:schemeClr val="tx1"/>
                </a:solidFill>
                <a:latin typeface="Times New Roman" panose="02020603050405020304" pitchFamily="18" charset="0"/>
                <a:cs typeface="Times New Roman" panose="02020603050405020304" pitchFamily="18" charset="0"/>
                <a:sym typeface="Helvetica Neue"/>
              </a:rPr>
              <a:t>the very end, which doesn't </a:t>
            </a:r>
            <a:r>
              <a:rPr lang="en-US" sz="2200" dirty="0" smtClean="0">
                <a:solidFill>
                  <a:schemeClr val="tx1"/>
                </a:solidFill>
                <a:latin typeface="Times New Roman" panose="02020603050405020304" pitchFamily="18" charset="0"/>
                <a:cs typeface="Times New Roman" panose="02020603050405020304" pitchFamily="18" charset="0"/>
                <a:sym typeface="Helvetica Neue"/>
              </a:rPr>
              <a:t>allow</a:t>
            </a:r>
            <a:r>
              <a:rPr lang="en-US" sz="2200" dirty="0">
                <a:solidFill>
                  <a:schemeClr val="tx1"/>
                </a:solidFill>
                <a:latin typeface="Times New Roman" panose="02020603050405020304" pitchFamily="18" charset="0"/>
                <a:cs typeface="Times New Roman" panose="02020603050405020304" pitchFamily="18" charset="0"/>
                <a:sym typeface="Helvetica Neue"/>
              </a:rPr>
              <a:t> </a:t>
            </a:r>
            <a:r>
              <a:rPr lang="en-US" sz="2200" dirty="0" smtClean="0">
                <a:solidFill>
                  <a:schemeClr val="tx1"/>
                </a:solidFill>
                <a:latin typeface="Times New Roman" panose="02020603050405020304" pitchFamily="18" charset="0"/>
                <a:cs typeface="Times New Roman" panose="02020603050405020304" pitchFamily="18" charset="0"/>
                <a:sym typeface="Helvetica Neue"/>
              </a:rPr>
              <a:t>identifying </a:t>
            </a:r>
            <a:r>
              <a:rPr lang="en-US" sz="2200" dirty="0">
                <a:solidFill>
                  <a:schemeClr val="tx1"/>
                </a:solidFill>
                <a:latin typeface="Times New Roman" panose="02020603050405020304" pitchFamily="18" charset="0"/>
                <a:cs typeface="Times New Roman" panose="02020603050405020304" pitchFamily="18" charset="0"/>
                <a:sym typeface="Helvetica Neue"/>
              </a:rPr>
              <a:t>any technological or business bottleneck or challenges early.</a:t>
            </a:r>
            <a:endParaRPr sz="22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8"/>
          <p:cNvSpPr txBox="1">
            <a:spLocks noGrp="1"/>
          </p:cNvSpPr>
          <p:nvPr>
            <p:ph type="ctrTitle"/>
          </p:nvPr>
        </p:nvSpPr>
        <p:spPr>
          <a:xfrm>
            <a:off x="457200" y="228600"/>
            <a:ext cx="78485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solidFill>
                  <a:srgbClr val="FF0000"/>
                </a:solidFill>
              </a:rPr>
              <a:t>Prototype Model</a:t>
            </a:r>
            <a:endParaRPr dirty="0">
              <a:solidFill>
                <a:srgbClr val="FF0000"/>
              </a:solidFill>
            </a:endParaRPr>
          </a:p>
        </p:txBody>
      </p:sp>
      <p:sp>
        <p:nvSpPr>
          <p:cNvPr id="611" name="Google Shape;611;p68"/>
          <p:cNvSpPr txBox="1">
            <a:spLocks noGrp="1"/>
          </p:cNvSpPr>
          <p:nvPr>
            <p:ph type="subTitle" idx="1"/>
          </p:nvPr>
        </p:nvSpPr>
        <p:spPr>
          <a:xfrm>
            <a:off x="254000" y="1104900"/>
            <a:ext cx="8280400" cy="5355312"/>
          </a:xfrm>
          <a:prstGeom prst="rect">
            <a:avLst/>
          </a:prstGeom>
          <a:noFill/>
          <a:ln>
            <a:noFill/>
          </a:ln>
        </p:spPr>
        <p:txBody>
          <a:bodyPr spcFirstLastPara="1" wrap="square" lIns="0" tIns="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The software prototyping refers to building software application prototypes  which displays the functionality of the product under development but may not actually hold the exact logic of the original software.</a:t>
            </a:r>
            <a:endParaRPr dirty="0">
              <a:solidFill>
                <a:schemeClr val="tx1"/>
              </a:solidFill>
              <a:latin typeface="Times New Roman" panose="02020603050405020304" pitchFamily="18" charset="0"/>
              <a:cs typeface="Times New Roman" panose="02020603050405020304" pitchFamily="18" charset="0"/>
              <a:sym typeface="Arial"/>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Software prototyping is becoming very popular as a software development model, as it enables to understand customer requirements at an early stage of development.</a:t>
            </a:r>
            <a:endParaRPr dirty="0">
              <a:solidFill>
                <a:schemeClr val="tx1"/>
              </a:solidFill>
              <a:latin typeface="Times New Roman" panose="02020603050405020304" pitchFamily="18" charset="0"/>
              <a:cs typeface="Times New Roman" panose="02020603050405020304" pitchFamily="18" charset="0"/>
              <a:sym typeface="Arial"/>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Prototype is a working model of software with some limited functionality</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rgbClr val="252525"/>
              </a:buClr>
              <a:buSzPts val="2400"/>
              <a:buFont typeface="Arial"/>
              <a:buNone/>
            </a:pPr>
            <a:endParaRPr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9"/>
          <p:cNvSpPr txBox="1">
            <a:spLocks noGrp="1"/>
          </p:cNvSpPr>
          <p:nvPr>
            <p:ph type="title"/>
          </p:nvPr>
        </p:nvSpPr>
        <p:spPr>
          <a:xfrm>
            <a:off x="1778001" y="0"/>
            <a:ext cx="670560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Prototyping </a:t>
            </a:r>
            <a:r>
              <a:rPr lang="en-US" dirty="0" err="1" smtClean="0"/>
              <a:t>Ctd</a:t>
            </a:r>
            <a:r>
              <a:rPr lang="en-US" dirty="0" smtClean="0"/>
              <a:t>…</a:t>
            </a:r>
            <a:endParaRPr dirty="0"/>
          </a:p>
        </p:txBody>
      </p:sp>
      <p:pic>
        <p:nvPicPr>
          <p:cNvPr id="1026" name="Picture 2" descr="Software Engineering | Phases of Prototyping Model | Set - 2 - GeeksforGeeks">
            <a:extLst>
              <a:ext uri="{FF2B5EF4-FFF2-40B4-BE49-F238E27FC236}">
                <a16:creationId xmlns="" xmlns:a16="http://schemas.microsoft.com/office/drawing/2014/main" id="{596A0F17-85EF-01CE-08DF-70CD21D37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6" y="1017429"/>
            <a:ext cx="6373907" cy="5654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1"/>
          <p:cNvSpPr txBox="1">
            <a:spLocks noGrp="1"/>
          </p:cNvSpPr>
          <p:nvPr>
            <p:ph type="title"/>
          </p:nvPr>
        </p:nvSpPr>
        <p:spPr>
          <a:xfrm>
            <a:off x="609600" y="457200"/>
            <a:ext cx="74676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Advantage of Prototype Model</a:t>
            </a:r>
            <a:endParaRPr/>
          </a:p>
        </p:txBody>
      </p:sp>
      <p:sp>
        <p:nvSpPr>
          <p:cNvPr id="629" name="Google Shape;629;p71"/>
          <p:cNvSpPr txBox="1">
            <a:spLocks noGrp="1"/>
          </p:cNvSpPr>
          <p:nvPr>
            <p:ph type="body" idx="1"/>
          </p:nvPr>
        </p:nvSpPr>
        <p:spPr>
          <a:xfrm>
            <a:off x="707542" y="1322272"/>
            <a:ext cx="7729855" cy="3877985"/>
          </a:xfrm>
          <a:prstGeom prst="rect">
            <a:avLst/>
          </a:prstGeom>
          <a:noFill/>
          <a:ln>
            <a:noFill/>
          </a:ln>
        </p:spPr>
        <p:txBody>
          <a:bodyPr spcFirstLastPara="1" wrap="square" lIns="0" tIns="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Reduce the risk of incorrect users requirement.</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Users are actively involved in the development.</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Good where requirement are changing.</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Errors can be detected much earlier.</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Missing functionality can be identified easily.</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helps developers and users both understand the system better.</a:t>
            </a:r>
            <a:endParaRP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8534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1892554" y="60705"/>
            <a:ext cx="5354320" cy="56616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b="0" dirty="0">
                <a:solidFill>
                  <a:srgbClr val="3942F7"/>
                </a:solidFill>
                <a:latin typeface="Times New Roman"/>
                <a:ea typeface="Times New Roman"/>
                <a:cs typeface="Times New Roman"/>
                <a:sym typeface="Times New Roman"/>
              </a:rPr>
              <a:t>Characteristics </a:t>
            </a:r>
            <a:r>
              <a:rPr lang="en-US" b="0" dirty="0" smtClean="0">
                <a:solidFill>
                  <a:srgbClr val="3942F7"/>
                </a:solidFill>
                <a:latin typeface="Times New Roman"/>
                <a:ea typeface="Times New Roman"/>
                <a:cs typeface="Times New Roman"/>
                <a:sym typeface="Times New Roman"/>
              </a:rPr>
              <a:t>of a </a:t>
            </a:r>
            <a:r>
              <a:rPr lang="en-US" b="0" dirty="0">
                <a:solidFill>
                  <a:srgbClr val="3942F7"/>
                </a:solidFill>
                <a:latin typeface="Times New Roman"/>
                <a:ea typeface="Times New Roman"/>
                <a:cs typeface="Times New Roman"/>
                <a:sym typeface="Times New Roman"/>
              </a:rPr>
              <a:t>System</a:t>
            </a:r>
            <a:endParaRPr dirty="0">
              <a:latin typeface="Times New Roman"/>
              <a:ea typeface="Times New Roman"/>
              <a:cs typeface="Times New Roman"/>
              <a:sym typeface="Times New Roman"/>
            </a:endParaRPr>
          </a:p>
        </p:txBody>
      </p:sp>
      <p:pic>
        <p:nvPicPr>
          <p:cNvPr id="87" name="Google Shape;87;p6"/>
          <p:cNvPicPr preferRelativeResize="0"/>
          <p:nvPr/>
        </p:nvPicPr>
        <p:blipFill rotWithShape="1">
          <a:blip r:embed="rId3">
            <a:alphaModFix/>
          </a:blip>
          <a:srcRect/>
          <a:stretch/>
        </p:blipFill>
        <p:spPr>
          <a:xfrm>
            <a:off x="629412" y="991673"/>
            <a:ext cx="7752588" cy="5256727"/>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0"/>
          <p:cNvSpPr txBox="1">
            <a:spLocks noGrp="1"/>
          </p:cNvSpPr>
          <p:nvPr>
            <p:ph type="title"/>
          </p:nvPr>
        </p:nvSpPr>
        <p:spPr>
          <a:xfrm>
            <a:off x="838200" y="609600"/>
            <a:ext cx="6784085"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Disadvantages of Prototype Model</a:t>
            </a:r>
            <a:endParaRPr/>
          </a:p>
        </p:txBody>
      </p:sp>
      <p:sp>
        <p:nvSpPr>
          <p:cNvPr id="623" name="Google Shape;623;p70"/>
          <p:cNvSpPr txBox="1">
            <a:spLocks noGrp="1"/>
          </p:cNvSpPr>
          <p:nvPr>
            <p:ph type="body" idx="1"/>
          </p:nvPr>
        </p:nvSpPr>
        <p:spPr>
          <a:xfrm>
            <a:off x="330200" y="1322273"/>
            <a:ext cx="8674100" cy="5355312"/>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model is costly.</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has poor documentation because of continuously changing customer requirements.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There may be too much variation in requirements.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Customers sometimes demand the actual product to be delivered soon after seeing an early prototype.</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Customers may not be satisfied or interested in the product after seeing the initial prototype.</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There may increase the complexity of the system.</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2"/>
          <p:cNvSpPr txBox="1">
            <a:spLocks noGrp="1"/>
          </p:cNvSpPr>
          <p:nvPr>
            <p:ph type="title"/>
          </p:nvPr>
        </p:nvSpPr>
        <p:spPr>
          <a:xfrm>
            <a:off x="781050" y="190500"/>
            <a:ext cx="75438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Spiral Model</a:t>
            </a:r>
            <a:endParaRPr dirty="0"/>
          </a:p>
        </p:txBody>
      </p:sp>
      <p:sp>
        <p:nvSpPr>
          <p:cNvPr id="635" name="Google Shape;635;p72"/>
          <p:cNvSpPr txBox="1">
            <a:spLocks noGrp="1"/>
          </p:cNvSpPr>
          <p:nvPr>
            <p:ph type="body" idx="1"/>
          </p:nvPr>
        </p:nvSpPr>
        <p:spPr>
          <a:xfrm>
            <a:off x="196850" y="948690"/>
            <a:ext cx="8750300" cy="6463308"/>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one of the most important software development life cycle, which provides support for risk handling</a:t>
            </a:r>
            <a:r>
              <a:rPr lang="en-US" dirty="0" smtClean="0">
                <a:solidFill>
                  <a:schemeClr val="tx1"/>
                </a:solidFill>
                <a:latin typeface="Times New Roman" panose="02020603050405020304" pitchFamily="18" charset="0"/>
                <a:cs typeface="Times New Roman" panose="02020603050405020304" pitchFamily="18" charset="0"/>
              </a:rPr>
              <a:t>. Also called as Boehm's Spiral Model.</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combination of waterfall model and prototype model.</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Each phase of  spiral model begins with a design goal and ends with the client reviewing the progress.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spiral model has four phases: planning, risk analysis, engineering and evaluation.</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Software project repeatedly passes through these four phases in iterations (called spiral).</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9"/>
          <p:cNvSpPr txBox="1">
            <a:spLocks noGrp="1"/>
          </p:cNvSpPr>
          <p:nvPr>
            <p:ph type="title"/>
          </p:nvPr>
        </p:nvSpPr>
        <p:spPr>
          <a:xfrm>
            <a:off x="3207765" y="98805"/>
            <a:ext cx="4096801"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a:t>Spiral model</a:t>
            </a:r>
            <a:endParaRPr sz="4000"/>
          </a:p>
        </p:txBody>
      </p:sp>
      <p:sp>
        <p:nvSpPr>
          <p:cNvPr id="641" name="Google Shape;641;p109"/>
          <p:cNvSpPr txBox="1"/>
          <p:nvPr/>
        </p:nvSpPr>
        <p:spPr>
          <a:xfrm>
            <a:off x="152400" y="905002"/>
            <a:ext cx="8686800" cy="6143328"/>
          </a:xfrm>
          <a:prstGeom prst="rect">
            <a:avLst/>
          </a:prstGeom>
          <a:noFill/>
          <a:ln>
            <a:noFill/>
          </a:ln>
        </p:spPr>
        <p:txBody>
          <a:bodyPr spcFirstLastPara="1" wrap="square" lIns="0" tIns="4887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Times New Roman"/>
              </a:rPr>
              <a:t>The spiral model is similar to the incremental model, with more  emphasis placed on risk analysis. The spiral model has four  phases: </a:t>
            </a:r>
            <a:r>
              <a:rPr lang="en-US" sz="2400" b="1" dirty="0" smtClean="0">
                <a:solidFill>
                  <a:schemeClr val="tx1"/>
                </a:solidFill>
                <a:latin typeface="Times New Roman" panose="02020603050405020304" pitchFamily="18" charset="0"/>
                <a:cs typeface="Times New Roman" panose="02020603050405020304" pitchFamily="18" charset="0"/>
                <a:sym typeface="Times New Roman"/>
              </a:rPr>
              <a:t>Planning (Identification), </a:t>
            </a:r>
            <a:r>
              <a:rPr lang="en-US" sz="2400" b="1" dirty="0">
                <a:solidFill>
                  <a:schemeClr val="tx1"/>
                </a:solidFill>
                <a:latin typeface="Times New Roman" panose="02020603050405020304" pitchFamily="18" charset="0"/>
                <a:cs typeface="Times New Roman" panose="02020603050405020304" pitchFamily="18" charset="0"/>
                <a:sym typeface="Times New Roman"/>
              </a:rPr>
              <a:t>Risk Analysis, </a:t>
            </a:r>
            <a:r>
              <a:rPr lang="en-US" sz="2400" b="1" dirty="0" smtClean="0">
                <a:solidFill>
                  <a:schemeClr val="tx1"/>
                </a:solidFill>
                <a:latin typeface="Times New Roman" panose="02020603050405020304" pitchFamily="18" charset="0"/>
                <a:cs typeface="Times New Roman" panose="02020603050405020304" pitchFamily="18" charset="0"/>
                <a:sym typeface="Times New Roman"/>
              </a:rPr>
              <a:t>Development </a:t>
            </a:r>
            <a:r>
              <a:rPr lang="en-US" sz="2400" b="1" dirty="0">
                <a:solidFill>
                  <a:schemeClr val="tx1"/>
                </a:solidFill>
                <a:latin typeface="Times New Roman" panose="02020603050405020304" pitchFamily="18" charset="0"/>
                <a:cs typeface="Times New Roman" panose="02020603050405020304" pitchFamily="18" charset="0"/>
                <a:sym typeface="Times New Roman"/>
              </a:rPr>
              <a:t>and Evaluation</a:t>
            </a:r>
            <a:r>
              <a:rPr lang="en-US" sz="2400" dirty="0">
                <a:solidFill>
                  <a:schemeClr val="tx1"/>
                </a:solidFill>
                <a:latin typeface="Times New Roman" panose="02020603050405020304" pitchFamily="18" charset="0"/>
                <a:cs typeface="Times New Roman" panose="02020603050405020304" pitchFamily="18" charset="0"/>
                <a:sym typeface="Times New Roman"/>
              </a:rPr>
              <a:t>. A  software project repeatedly passes through these phases in iterations (called spirals in this model)</a:t>
            </a:r>
            <a:endParaRPr sz="2400"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Times New Roman"/>
              </a:rPr>
              <a:t>Spiral model is one of the most important Software Development Life Cycle models, which provides support for Risk Handling. In its diagrammatic representation, it looks like a spiral with many loops. The exact number of loops of the spiral is unknown and can vary from project to project. Each loop of the spiral is called a Phase of the software development process</a:t>
            </a:r>
            <a:r>
              <a:rPr lang="en-US" sz="2200" b="0" i="0" u="none" strike="noStrike" cap="none" dirty="0">
                <a:solidFill>
                  <a:schemeClr val="dk1"/>
                </a:solidFill>
                <a:latin typeface="Times New Roman"/>
                <a:ea typeface="Times New Roman"/>
                <a:cs typeface="Times New Roman"/>
                <a:sym typeface="Times New Roman"/>
              </a:rPr>
              <a:t>.</a:t>
            </a:r>
            <a:endParaRPr sz="2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10"/>
          <p:cNvSpPr txBox="1">
            <a:spLocks noGrp="1"/>
          </p:cNvSpPr>
          <p:nvPr>
            <p:ph type="title"/>
          </p:nvPr>
        </p:nvSpPr>
        <p:spPr>
          <a:xfrm>
            <a:off x="2348229" y="22047"/>
            <a:ext cx="444754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a:t>Spiral model Contd..</a:t>
            </a:r>
            <a:endParaRPr sz="4000"/>
          </a:p>
        </p:txBody>
      </p:sp>
      <p:pic>
        <p:nvPicPr>
          <p:cNvPr id="647" name="Google Shape;647;p110"/>
          <p:cNvPicPr preferRelativeResize="0"/>
          <p:nvPr/>
        </p:nvPicPr>
        <p:blipFill rotWithShape="1">
          <a:blip r:embed="rId3">
            <a:alphaModFix/>
          </a:blip>
          <a:srcRect/>
          <a:stretch/>
        </p:blipFill>
        <p:spPr>
          <a:xfrm>
            <a:off x="629412" y="762000"/>
            <a:ext cx="7620000" cy="5594604"/>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1"/>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55" name="Google Shape;655;p111"/>
          <p:cNvSpPr txBox="1">
            <a:spLocks noGrp="1"/>
          </p:cNvSpPr>
          <p:nvPr>
            <p:ph type="body" idx="1"/>
          </p:nvPr>
        </p:nvSpPr>
        <p:spPr>
          <a:xfrm>
            <a:off x="152400" y="948690"/>
            <a:ext cx="8610600" cy="590931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dirty="0">
                <a:latin typeface="Times New Roman"/>
                <a:ea typeface="Times New Roman"/>
                <a:cs typeface="Times New Roman"/>
                <a:sym typeface="Times New Roman"/>
              </a:rPr>
              <a:t>1. Identification</a:t>
            </a:r>
            <a:endParaRPr b="1" dirty="0">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This phase starts with gathering the business requirements in the baseline spiral. </a:t>
            </a:r>
            <a:endParaRPr dirty="0">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In the subsequent spirals as the product matures, identification of system requirements, subsystem requirements and unit requirements are all done in this phase.</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This phase also includes understanding the system requirements by continuous communication between the customer and the system analyst. At the end of the spiral, the product is deployed in the identified market.</a:t>
            </a:r>
            <a:endParaRPr dirty="0"/>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2"/>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61" name="Google Shape;661;p112"/>
          <p:cNvSpPr txBox="1">
            <a:spLocks noGrp="1"/>
          </p:cNvSpPr>
          <p:nvPr>
            <p:ph type="body" idx="1"/>
          </p:nvPr>
        </p:nvSpPr>
        <p:spPr>
          <a:xfrm>
            <a:off x="152400" y="948690"/>
            <a:ext cx="8610600" cy="3139321"/>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a:latin typeface="Times New Roman"/>
                <a:ea typeface="Times New Roman"/>
                <a:cs typeface="Times New Roman"/>
                <a:sym typeface="Times New Roman"/>
              </a:rPr>
              <a:t>2. </a:t>
            </a:r>
            <a:r>
              <a:rPr lang="en-US" b="1"/>
              <a:t>Design</a:t>
            </a:r>
            <a:endParaRPr b="1"/>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The Design phase starts with the conceptual design in the baseline spiral and involves architectural design, logical design of modules, physical product design and the final design in the subsequent spirals.</a:t>
            </a:r>
            <a:endParaRPr/>
          </a:p>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13"/>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67" name="Google Shape;667;p113"/>
          <p:cNvSpPr txBox="1">
            <a:spLocks noGrp="1"/>
          </p:cNvSpPr>
          <p:nvPr>
            <p:ph type="body" idx="1"/>
          </p:nvPr>
        </p:nvSpPr>
        <p:spPr>
          <a:xfrm>
            <a:off x="152400" y="948690"/>
            <a:ext cx="8610600" cy="517064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dirty="0"/>
              <a:t>3 Construct or Build</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The Construct phase refers to production of the actual software product at every spiral. In the baseline spiral, when the product is just thought of and the design is being developed a POC (Proof of Concept) is developed in this phase to get customer feedback.</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Then in the subsequent spirals with higher clarity on requirements and design details a working model of the software called build is produced with a version number. These builds are sent to the customer for feedback.</a:t>
            </a:r>
            <a:endParaRPr dirty="0"/>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14"/>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73" name="Google Shape;673;p114"/>
          <p:cNvSpPr txBox="1">
            <a:spLocks noGrp="1"/>
          </p:cNvSpPr>
          <p:nvPr>
            <p:ph type="body" idx="1"/>
          </p:nvPr>
        </p:nvSpPr>
        <p:spPr>
          <a:xfrm>
            <a:off x="152400" y="948690"/>
            <a:ext cx="8610600" cy="461664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4.Evaluation and Risk Analysis</a:t>
            </a:r>
            <a:endParaRPr/>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Risk Analysis includes identifying, estimating and monitoring the technical feasibility and management risks, such as schedule slippage and cost overrun. After testing the build, at the end of first iteration, the customer evaluates the software and provides feedback.</a:t>
            </a:r>
            <a:endParaRPr/>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The following illustration is a representation of the Spiral Model, listing the activities in each phase.</a:t>
            </a:r>
            <a:endParaRPr/>
          </a:p>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5"/>
          <p:cNvSpPr txBox="1">
            <a:spLocks noGrp="1"/>
          </p:cNvSpPr>
          <p:nvPr>
            <p:ph type="title"/>
          </p:nvPr>
        </p:nvSpPr>
        <p:spPr>
          <a:xfrm>
            <a:off x="1522183" y="6096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Advantages of Spiral Model: </a:t>
            </a:r>
            <a:endParaRPr/>
          </a:p>
        </p:txBody>
      </p:sp>
      <p:sp>
        <p:nvSpPr>
          <p:cNvPr id="679" name="Google Shape;679;p115"/>
          <p:cNvSpPr txBox="1">
            <a:spLocks noGrp="1"/>
          </p:cNvSpPr>
          <p:nvPr>
            <p:ph type="body" idx="1"/>
          </p:nvPr>
        </p:nvSpPr>
        <p:spPr>
          <a:xfrm>
            <a:off x="304800" y="1322272"/>
            <a:ext cx="8534400" cy="5038687"/>
          </a:xfrm>
          <a:prstGeom prst="rect">
            <a:avLst/>
          </a:prstGeom>
          <a:noFill/>
          <a:ln>
            <a:noFill/>
          </a:ln>
        </p:spPr>
        <p:txBody>
          <a:bodyPr spcFirstLastPara="1" wrap="square" lIns="0" tIns="0" rIns="0" bIns="0" anchor="t" anchorCtr="0">
            <a:spAutoFit/>
          </a:bodyPr>
          <a:lstStyle/>
          <a:p>
            <a:pPr marL="342900" lvl="0" indent="-342900" algn="just" rtl="0">
              <a:lnSpc>
                <a:spcPct val="125000"/>
              </a:lnSpc>
              <a:spcBef>
                <a:spcPts val="0"/>
              </a:spcBef>
              <a:spcAft>
                <a:spcPts val="0"/>
              </a:spcAft>
              <a:buClr>
                <a:srgbClr val="252525"/>
              </a:buClr>
              <a:buSzPts val="2200"/>
              <a:buFont typeface="Arial"/>
              <a:buChar char="•"/>
            </a:pPr>
            <a:r>
              <a:rPr lang="en-US" sz="2200" b="1" dirty="0">
                <a:latin typeface="Times New Roman"/>
                <a:ea typeface="Times New Roman"/>
                <a:cs typeface="Times New Roman"/>
                <a:sym typeface="Times New Roman"/>
              </a:rPr>
              <a:t>Risk Handling:</a:t>
            </a:r>
            <a:r>
              <a:rPr lang="en-US" sz="2200" dirty="0">
                <a:latin typeface="Times New Roman"/>
                <a:ea typeface="Times New Roman"/>
                <a:cs typeface="Times New Roman"/>
                <a:sym typeface="Times New Roman"/>
              </a:rPr>
              <a:t> The projects with many unknown risks that occur as the development proceeds, in that case, Spiral Model is the best development model to follow due to the risk analysis and risk handling at every phase. </a:t>
            </a:r>
            <a:endParaRPr dirty="0"/>
          </a:p>
          <a:p>
            <a:pPr marL="342900" lvl="0" indent="-342900" algn="just" rtl="0">
              <a:lnSpc>
                <a:spcPct val="125000"/>
              </a:lnSpc>
              <a:spcBef>
                <a:spcPts val="0"/>
              </a:spcBef>
              <a:spcAft>
                <a:spcPts val="0"/>
              </a:spcAft>
              <a:buClr>
                <a:srgbClr val="252525"/>
              </a:buClr>
              <a:buSzPts val="2200"/>
              <a:buFont typeface="Arial"/>
              <a:buChar char="•"/>
            </a:pPr>
            <a:r>
              <a:rPr lang="en-US" sz="2200" b="1" dirty="0">
                <a:latin typeface="Times New Roman"/>
                <a:ea typeface="Times New Roman"/>
                <a:cs typeface="Times New Roman"/>
                <a:sym typeface="Times New Roman"/>
              </a:rPr>
              <a:t>Good for large projects:</a:t>
            </a:r>
            <a:r>
              <a:rPr lang="en-US" sz="2200" dirty="0">
                <a:latin typeface="Times New Roman"/>
                <a:ea typeface="Times New Roman"/>
                <a:cs typeface="Times New Roman"/>
                <a:sym typeface="Times New Roman"/>
              </a:rPr>
              <a:t> It is recommended to use the Spiral Model in large and complex projects. </a:t>
            </a:r>
            <a:endParaRPr dirty="0"/>
          </a:p>
          <a:p>
            <a:pPr marL="342900" lvl="0" indent="-342900" algn="just" rtl="0">
              <a:lnSpc>
                <a:spcPct val="125000"/>
              </a:lnSpc>
              <a:spcBef>
                <a:spcPts val="0"/>
              </a:spcBef>
              <a:spcAft>
                <a:spcPts val="0"/>
              </a:spcAft>
              <a:buClr>
                <a:srgbClr val="252525"/>
              </a:buClr>
              <a:buSzPts val="2200"/>
              <a:buFont typeface="Arial"/>
              <a:buChar char="•"/>
            </a:pPr>
            <a:r>
              <a:rPr lang="en-US" sz="2200" b="1" dirty="0">
                <a:latin typeface="Times New Roman"/>
                <a:ea typeface="Times New Roman"/>
                <a:cs typeface="Times New Roman"/>
                <a:sym typeface="Times New Roman"/>
              </a:rPr>
              <a:t>Flexibility in Requirements:</a:t>
            </a:r>
            <a:r>
              <a:rPr lang="en-US" sz="2200" dirty="0">
                <a:latin typeface="Times New Roman"/>
                <a:ea typeface="Times New Roman"/>
                <a:cs typeface="Times New Roman"/>
                <a:sym typeface="Times New Roman"/>
              </a:rPr>
              <a:t> Change requests in the Requirements at later phase can be incorporated accurately by using this model. </a:t>
            </a:r>
            <a:endParaRPr dirty="0"/>
          </a:p>
          <a:p>
            <a:pPr marL="342900" lvl="0" indent="-342900" algn="just" rtl="0">
              <a:lnSpc>
                <a:spcPct val="125000"/>
              </a:lnSpc>
              <a:spcBef>
                <a:spcPts val="0"/>
              </a:spcBef>
              <a:spcAft>
                <a:spcPts val="0"/>
              </a:spcAft>
              <a:buClr>
                <a:srgbClr val="252525"/>
              </a:buClr>
              <a:buSzPts val="2200"/>
              <a:buFont typeface="Arial"/>
              <a:buChar char="•"/>
            </a:pPr>
            <a:r>
              <a:rPr lang="en-US" sz="2200" b="1" dirty="0">
                <a:latin typeface="Times New Roman"/>
                <a:ea typeface="Times New Roman"/>
                <a:cs typeface="Times New Roman"/>
                <a:sym typeface="Times New Roman"/>
              </a:rPr>
              <a:t>Customer Satisfaction:</a:t>
            </a:r>
            <a:r>
              <a:rPr lang="en-US" sz="2200" dirty="0">
                <a:latin typeface="Times New Roman"/>
                <a:ea typeface="Times New Roman"/>
                <a:cs typeface="Times New Roman"/>
                <a:sym typeface="Times New Roman"/>
              </a:rPr>
              <a:t> Customer can see the development of the product at the early phase of the software development and thus, they habituated with the system by using it before completion of the total product. </a:t>
            </a:r>
            <a:endParaRPr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4"/>
          <p:cNvSpPr txBox="1">
            <a:spLocks noGrp="1"/>
          </p:cNvSpPr>
          <p:nvPr>
            <p:ph type="title"/>
          </p:nvPr>
        </p:nvSpPr>
        <p:spPr>
          <a:xfrm>
            <a:off x="761999" y="457200"/>
            <a:ext cx="7728857"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Advantage of Spiral </a:t>
            </a:r>
            <a:r>
              <a:rPr lang="en-US" dirty="0" smtClean="0"/>
              <a:t>Model 	</a:t>
            </a:r>
            <a:r>
              <a:rPr lang="en-US" sz="2000" dirty="0" err="1" smtClean="0"/>
              <a:t>contd</a:t>
            </a:r>
            <a:r>
              <a:rPr lang="en-US" sz="2000" dirty="0" smtClean="0"/>
              <a:t>…</a:t>
            </a:r>
            <a:endParaRPr sz="2000" dirty="0"/>
          </a:p>
        </p:txBody>
      </p:sp>
      <p:sp>
        <p:nvSpPr>
          <p:cNvPr id="697" name="Google Shape;697;p74"/>
          <p:cNvSpPr txBox="1">
            <a:spLocks noGrp="1"/>
          </p:cNvSpPr>
          <p:nvPr>
            <p:ph type="body" idx="1"/>
          </p:nvPr>
        </p:nvSpPr>
        <p:spPr>
          <a:xfrm>
            <a:off x="152400" y="1322273"/>
            <a:ext cx="8801100" cy="3323987"/>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Additional functionality or changed can be done at a later stage.</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Cost estimation becomes easy as the prototype building is done in small fragments.</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Continuous or repeated development helps in risk management.</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sym typeface="Arial"/>
              </a:rPr>
              <a:t>There </a:t>
            </a:r>
            <a:r>
              <a:rPr lang="en-US" dirty="0">
                <a:solidFill>
                  <a:schemeClr val="tx1"/>
                </a:solidFill>
                <a:latin typeface="Times New Roman" panose="02020603050405020304" pitchFamily="18" charset="0"/>
                <a:cs typeface="Times New Roman" panose="02020603050405020304" pitchFamily="18" charset="0"/>
                <a:sym typeface="Arial"/>
              </a:rPr>
              <a:t>is always a space for customer feedback and the changes are implemented faster.</a:t>
            </a:r>
            <a:endParaRPr dirty="0">
              <a:solidFill>
                <a:schemeClr val="tx1"/>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044609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2549144" y="809955"/>
            <a:ext cx="410591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4400">
                <a:solidFill>
                  <a:srgbClr val="0929C6"/>
                </a:solidFill>
              </a:rPr>
              <a:t>System Elements</a:t>
            </a:r>
            <a:endParaRPr sz="4400"/>
          </a:p>
        </p:txBody>
      </p:sp>
      <p:grpSp>
        <p:nvGrpSpPr>
          <p:cNvPr id="93" name="Google Shape;93;p7"/>
          <p:cNvGrpSpPr/>
          <p:nvPr/>
        </p:nvGrpSpPr>
        <p:grpSpPr>
          <a:xfrm>
            <a:off x="1626869" y="3003041"/>
            <a:ext cx="1661160" cy="1193800"/>
            <a:chOff x="1626869" y="3003041"/>
            <a:chExt cx="1661160" cy="1193800"/>
          </a:xfrm>
        </p:grpSpPr>
        <p:sp>
          <p:nvSpPr>
            <p:cNvPr id="94" name="Google Shape;94;p7"/>
            <p:cNvSpPr/>
            <p:nvPr/>
          </p:nvSpPr>
          <p:spPr>
            <a:xfrm>
              <a:off x="1626869" y="3003041"/>
              <a:ext cx="1661160" cy="1193800"/>
            </a:xfrm>
            <a:custGeom>
              <a:avLst/>
              <a:gdLst/>
              <a:ahLst/>
              <a:cxnLst/>
              <a:rect l="l" t="t" r="r" b="b"/>
              <a:pathLst>
                <a:path w="1661160" h="1193800" extrusionOk="0">
                  <a:moveTo>
                    <a:pt x="1661159" y="0"/>
                  </a:moveTo>
                  <a:lnTo>
                    <a:pt x="0" y="0"/>
                  </a:lnTo>
                  <a:lnTo>
                    <a:pt x="0" y="1193292"/>
                  </a:lnTo>
                  <a:lnTo>
                    <a:pt x="1661159" y="1193292"/>
                  </a:lnTo>
                  <a:lnTo>
                    <a:pt x="1661159"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7"/>
            <p:cNvSpPr/>
            <p:nvPr/>
          </p:nvSpPr>
          <p:spPr>
            <a:xfrm>
              <a:off x="1626869" y="3003041"/>
              <a:ext cx="1661160" cy="1193800"/>
            </a:xfrm>
            <a:custGeom>
              <a:avLst/>
              <a:gdLst/>
              <a:ahLst/>
              <a:cxnLst/>
              <a:rect l="l" t="t" r="r" b="b"/>
              <a:pathLst>
                <a:path w="1661160" h="1193800" extrusionOk="0">
                  <a:moveTo>
                    <a:pt x="0" y="1193292"/>
                  </a:moveTo>
                  <a:lnTo>
                    <a:pt x="1661159" y="1193292"/>
                  </a:lnTo>
                  <a:lnTo>
                    <a:pt x="1661159"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6" name="Google Shape;96;p7"/>
          <p:cNvSpPr txBox="1"/>
          <p:nvPr/>
        </p:nvSpPr>
        <p:spPr>
          <a:xfrm>
            <a:off x="1626870"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48577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INPUT</a:t>
            </a:r>
            <a:endParaRPr sz="1800" b="0" i="0" u="none" strike="noStrike" cap="none">
              <a:solidFill>
                <a:schemeClr val="dk1"/>
              </a:solidFill>
              <a:latin typeface="Arial"/>
              <a:ea typeface="Arial"/>
              <a:cs typeface="Arial"/>
              <a:sym typeface="Arial"/>
            </a:endParaRPr>
          </a:p>
        </p:txBody>
      </p:sp>
      <p:grpSp>
        <p:nvGrpSpPr>
          <p:cNvPr id="97" name="Google Shape;97;p7"/>
          <p:cNvGrpSpPr/>
          <p:nvPr/>
        </p:nvGrpSpPr>
        <p:grpSpPr>
          <a:xfrm>
            <a:off x="7102601" y="3003041"/>
            <a:ext cx="1661160" cy="1193800"/>
            <a:chOff x="7102601" y="3003041"/>
            <a:chExt cx="1661160" cy="1193800"/>
          </a:xfrm>
        </p:grpSpPr>
        <p:sp>
          <p:nvSpPr>
            <p:cNvPr id="98" name="Google Shape;98;p7"/>
            <p:cNvSpPr/>
            <p:nvPr/>
          </p:nvSpPr>
          <p:spPr>
            <a:xfrm>
              <a:off x="7102601" y="3003041"/>
              <a:ext cx="1661160" cy="1193800"/>
            </a:xfrm>
            <a:custGeom>
              <a:avLst/>
              <a:gdLst/>
              <a:ahLst/>
              <a:cxnLst/>
              <a:rect l="l" t="t" r="r" b="b"/>
              <a:pathLst>
                <a:path w="1661159" h="1193800" extrusionOk="0">
                  <a:moveTo>
                    <a:pt x="1661159" y="0"/>
                  </a:moveTo>
                  <a:lnTo>
                    <a:pt x="0" y="0"/>
                  </a:lnTo>
                  <a:lnTo>
                    <a:pt x="0" y="1193292"/>
                  </a:lnTo>
                  <a:lnTo>
                    <a:pt x="1661159" y="1193292"/>
                  </a:lnTo>
                  <a:lnTo>
                    <a:pt x="1661159"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7"/>
            <p:cNvSpPr/>
            <p:nvPr/>
          </p:nvSpPr>
          <p:spPr>
            <a:xfrm>
              <a:off x="7102601" y="3003041"/>
              <a:ext cx="1661160" cy="1193800"/>
            </a:xfrm>
            <a:custGeom>
              <a:avLst/>
              <a:gdLst/>
              <a:ahLst/>
              <a:cxnLst/>
              <a:rect l="l" t="t" r="r" b="b"/>
              <a:pathLst>
                <a:path w="1661159" h="1193800" extrusionOk="0">
                  <a:moveTo>
                    <a:pt x="0" y="1193292"/>
                  </a:moveTo>
                  <a:lnTo>
                    <a:pt x="1661159" y="1193292"/>
                  </a:lnTo>
                  <a:lnTo>
                    <a:pt x="1661159"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0" name="Google Shape;100;p7"/>
          <p:cNvSpPr txBox="1"/>
          <p:nvPr/>
        </p:nvSpPr>
        <p:spPr>
          <a:xfrm>
            <a:off x="7102602"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6004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OUTPUT</a:t>
            </a:r>
            <a:endParaRPr sz="1800" b="0" i="0" u="none" strike="noStrike" cap="none">
              <a:solidFill>
                <a:schemeClr val="dk1"/>
              </a:solidFill>
              <a:latin typeface="Arial"/>
              <a:ea typeface="Arial"/>
              <a:cs typeface="Arial"/>
              <a:sym typeface="Arial"/>
            </a:endParaRPr>
          </a:p>
        </p:txBody>
      </p:sp>
      <p:grpSp>
        <p:nvGrpSpPr>
          <p:cNvPr id="101" name="Google Shape;101;p7"/>
          <p:cNvGrpSpPr/>
          <p:nvPr/>
        </p:nvGrpSpPr>
        <p:grpSpPr>
          <a:xfrm>
            <a:off x="4363974" y="3003041"/>
            <a:ext cx="1661160" cy="1193800"/>
            <a:chOff x="4363974" y="3003041"/>
            <a:chExt cx="1661160" cy="1193800"/>
          </a:xfrm>
        </p:grpSpPr>
        <p:sp>
          <p:nvSpPr>
            <p:cNvPr id="102" name="Google Shape;102;p7"/>
            <p:cNvSpPr/>
            <p:nvPr/>
          </p:nvSpPr>
          <p:spPr>
            <a:xfrm>
              <a:off x="4363974" y="3003041"/>
              <a:ext cx="1661160" cy="1193800"/>
            </a:xfrm>
            <a:custGeom>
              <a:avLst/>
              <a:gdLst/>
              <a:ahLst/>
              <a:cxnLst/>
              <a:rect l="l" t="t" r="r" b="b"/>
              <a:pathLst>
                <a:path w="1661160" h="1193800" extrusionOk="0">
                  <a:moveTo>
                    <a:pt x="1661160" y="0"/>
                  </a:moveTo>
                  <a:lnTo>
                    <a:pt x="0" y="0"/>
                  </a:lnTo>
                  <a:lnTo>
                    <a:pt x="0" y="1193292"/>
                  </a:lnTo>
                  <a:lnTo>
                    <a:pt x="1661160" y="1193292"/>
                  </a:lnTo>
                  <a:lnTo>
                    <a:pt x="1661160"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7"/>
            <p:cNvSpPr/>
            <p:nvPr/>
          </p:nvSpPr>
          <p:spPr>
            <a:xfrm>
              <a:off x="4363974" y="3003041"/>
              <a:ext cx="1661160" cy="1193800"/>
            </a:xfrm>
            <a:custGeom>
              <a:avLst/>
              <a:gdLst/>
              <a:ahLst/>
              <a:cxnLst/>
              <a:rect l="l" t="t" r="r" b="b"/>
              <a:pathLst>
                <a:path w="1661160" h="1193800" extrusionOk="0">
                  <a:moveTo>
                    <a:pt x="0" y="1193292"/>
                  </a:moveTo>
                  <a:lnTo>
                    <a:pt x="1661160" y="1193292"/>
                  </a:lnTo>
                  <a:lnTo>
                    <a:pt x="1661160"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4" name="Google Shape;104;p7"/>
          <p:cNvSpPr txBox="1"/>
          <p:nvPr/>
        </p:nvSpPr>
        <p:spPr>
          <a:xfrm>
            <a:off x="4363973"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7241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PROCESS</a:t>
            </a:r>
            <a:endParaRPr sz="1800" b="0" i="0" u="none" strike="noStrike" cap="none">
              <a:solidFill>
                <a:schemeClr val="dk1"/>
              </a:solidFill>
              <a:latin typeface="Arial"/>
              <a:ea typeface="Arial"/>
              <a:cs typeface="Arial"/>
              <a:sym typeface="Arial"/>
            </a:endParaRPr>
          </a:p>
        </p:txBody>
      </p:sp>
      <p:grpSp>
        <p:nvGrpSpPr>
          <p:cNvPr id="105" name="Google Shape;105;p7"/>
          <p:cNvGrpSpPr/>
          <p:nvPr/>
        </p:nvGrpSpPr>
        <p:grpSpPr>
          <a:xfrm>
            <a:off x="2311907" y="2285999"/>
            <a:ext cx="5621529" cy="2710942"/>
            <a:chOff x="2311907" y="2285999"/>
            <a:chExt cx="5621529" cy="2710942"/>
          </a:xfrm>
        </p:grpSpPr>
        <p:sp>
          <p:nvSpPr>
            <p:cNvPr id="106" name="Google Shape;106;p7"/>
            <p:cNvSpPr/>
            <p:nvPr/>
          </p:nvSpPr>
          <p:spPr>
            <a:xfrm>
              <a:off x="3304031" y="3377183"/>
              <a:ext cx="1042669" cy="443865"/>
            </a:xfrm>
            <a:custGeom>
              <a:avLst/>
              <a:gdLst/>
              <a:ahLst/>
              <a:cxnLst/>
              <a:rect l="l" t="t" r="r" b="b"/>
              <a:pathLst>
                <a:path w="1042670" h="443864" extrusionOk="0">
                  <a:moveTo>
                    <a:pt x="478535" y="0"/>
                  </a:moveTo>
                  <a:lnTo>
                    <a:pt x="478535" y="110870"/>
                  </a:lnTo>
                  <a:lnTo>
                    <a:pt x="0" y="110870"/>
                  </a:lnTo>
                  <a:lnTo>
                    <a:pt x="0" y="332613"/>
                  </a:lnTo>
                  <a:lnTo>
                    <a:pt x="478535" y="332613"/>
                  </a:lnTo>
                  <a:lnTo>
                    <a:pt x="478535" y="443483"/>
                  </a:lnTo>
                  <a:lnTo>
                    <a:pt x="1042415" y="221741"/>
                  </a:lnTo>
                  <a:lnTo>
                    <a:pt x="478535"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7"/>
            <p:cNvSpPr/>
            <p:nvPr/>
          </p:nvSpPr>
          <p:spPr>
            <a:xfrm>
              <a:off x="3304031" y="3377183"/>
              <a:ext cx="1042669" cy="443865"/>
            </a:xfrm>
            <a:custGeom>
              <a:avLst/>
              <a:gdLst/>
              <a:ahLst/>
              <a:cxnLst/>
              <a:rect l="l" t="t" r="r" b="b"/>
              <a:pathLst>
                <a:path w="1042670" h="443864" extrusionOk="0">
                  <a:moveTo>
                    <a:pt x="0" y="110870"/>
                  </a:moveTo>
                  <a:lnTo>
                    <a:pt x="478535" y="110870"/>
                  </a:lnTo>
                  <a:lnTo>
                    <a:pt x="478535" y="0"/>
                  </a:lnTo>
                  <a:lnTo>
                    <a:pt x="1042415" y="221741"/>
                  </a:lnTo>
                  <a:lnTo>
                    <a:pt x="478535" y="443483"/>
                  </a:lnTo>
                  <a:lnTo>
                    <a:pt x="478535" y="332613"/>
                  </a:lnTo>
                  <a:lnTo>
                    <a:pt x="0" y="332613"/>
                  </a:lnTo>
                  <a:lnTo>
                    <a:pt x="0" y="110870"/>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7"/>
            <p:cNvSpPr/>
            <p:nvPr/>
          </p:nvSpPr>
          <p:spPr>
            <a:xfrm>
              <a:off x="6042660" y="3377183"/>
              <a:ext cx="1041400" cy="443865"/>
            </a:xfrm>
            <a:custGeom>
              <a:avLst/>
              <a:gdLst/>
              <a:ahLst/>
              <a:cxnLst/>
              <a:rect l="l" t="t" r="r" b="b"/>
              <a:pathLst>
                <a:path w="1041400" h="443864" extrusionOk="0">
                  <a:moveTo>
                    <a:pt x="477012" y="0"/>
                  </a:moveTo>
                  <a:lnTo>
                    <a:pt x="477012" y="110870"/>
                  </a:lnTo>
                  <a:lnTo>
                    <a:pt x="0" y="110870"/>
                  </a:lnTo>
                  <a:lnTo>
                    <a:pt x="0" y="332613"/>
                  </a:lnTo>
                  <a:lnTo>
                    <a:pt x="477012" y="332613"/>
                  </a:lnTo>
                  <a:lnTo>
                    <a:pt x="477012" y="443483"/>
                  </a:lnTo>
                  <a:lnTo>
                    <a:pt x="1040891" y="221741"/>
                  </a:lnTo>
                  <a:lnTo>
                    <a:pt x="477012"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7"/>
            <p:cNvSpPr/>
            <p:nvPr/>
          </p:nvSpPr>
          <p:spPr>
            <a:xfrm>
              <a:off x="6042660" y="3377183"/>
              <a:ext cx="1041400" cy="443865"/>
            </a:xfrm>
            <a:custGeom>
              <a:avLst/>
              <a:gdLst/>
              <a:ahLst/>
              <a:cxnLst/>
              <a:rect l="l" t="t" r="r" b="b"/>
              <a:pathLst>
                <a:path w="1041400" h="443864" extrusionOk="0">
                  <a:moveTo>
                    <a:pt x="0" y="110870"/>
                  </a:moveTo>
                  <a:lnTo>
                    <a:pt x="477012" y="110870"/>
                  </a:lnTo>
                  <a:lnTo>
                    <a:pt x="477012" y="0"/>
                  </a:lnTo>
                  <a:lnTo>
                    <a:pt x="1040891" y="221741"/>
                  </a:lnTo>
                  <a:lnTo>
                    <a:pt x="477012" y="443483"/>
                  </a:lnTo>
                  <a:lnTo>
                    <a:pt x="477012" y="332613"/>
                  </a:lnTo>
                  <a:lnTo>
                    <a:pt x="0" y="332613"/>
                  </a:lnTo>
                  <a:lnTo>
                    <a:pt x="0" y="110870"/>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7"/>
            <p:cNvSpPr/>
            <p:nvPr/>
          </p:nvSpPr>
          <p:spPr>
            <a:xfrm>
              <a:off x="6060186" y="4184141"/>
              <a:ext cx="1873250" cy="812800"/>
            </a:xfrm>
            <a:custGeom>
              <a:avLst/>
              <a:gdLst/>
              <a:ahLst/>
              <a:cxnLst/>
              <a:rect l="l" t="t" r="r" b="b"/>
              <a:pathLst>
                <a:path w="1873250" h="812800" extrusionOk="0">
                  <a:moveTo>
                    <a:pt x="0" y="786383"/>
                  </a:moveTo>
                  <a:lnTo>
                    <a:pt x="1850136" y="786383"/>
                  </a:lnTo>
                </a:path>
                <a:path w="1873250" h="812800" extrusionOk="0">
                  <a:moveTo>
                    <a:pt x="1872995" y="812291"/>
                  </a:moveTo>
                  <a:lnTo>
                    <a:pt x="1872995" y="0"/>
                  </a:lnTo>
                </a:path>
              </a:pathLst>
            </a:custGeom>
            <a:noFill/>
            <a:ln w="50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7"/>
            <p:cNvSpPr/>
            <p:nvPr/>
          </p:nvSpPr>
          <p:spPr>
            <a:xfrm>
              <a:off x="2311907" y="4208525"/>
              <a:ext cx="151130" cy="762000"/>
            </a:xfrm>
            <a:custGeom>
              <a:avLst/>
              <a:gdLst/>
              <a:ahLst/>
              <a:cxnLst/>
              <a:rect l="l" t="t" r="r" b="b"/>
              <a:pathLst>
                <a:path w="151130" h="762000" extrusionOk="0">
                  <a:moveTo>
                    <a:pt x="100584" y="125730"/>
                  </a:moveTo>
                  <a:lnTo>
                    <a:pt x="50292" y="125730"/>
                  </a:lnTo>
                  <a:lnTo>
                    <a:pt x="50292" y="762000"/>
                  </a:lnTo>
                  <a:lnTo>
                    <a:pt x="100584" y="762000"/>
                  </a:lnTo>
                  <a:lnTo>
                    <a:pt x="100584" y="125730"/>
                  </a:lnTo>
                  <a:close/>
                </a:path>
                <a:path w="151130" h="762000" extrusionOk="0">
                  <a:moveTo>
                    <a:pt x="75437" y="0"/>
                  </a:moveTo>
                  <a:lnTo>
                    <a:pt x="0" y="150875"/>
                  </a:lnTo>
                  <a:lnTo>
                    <a:pt x="50292" y="150875"/>
                  </a:lnTo>
                  <a:lnTo>
                    <a:pt x="50292" y="125730"/>
                  </a:lnTo>
                  <a:lnTo>
                    <a:pt x="138303" y="125730"/>
                  </a:lnTo>
                  <a:lnTo>
                    <a:pt x="75437" y="0"/>
                  </a:lnTo>
                  <a:close/>
                </a:path>
                <a:path w="151130" h="762000" extrusionOk="0">
                  <a:moveTo>
                    <a:pt x="138303" y="125730"/>
                  </a:moveTo>
                  <a:lnTo>
                    <a:pt x="100584" y="125730"/>
                  </a:lnTo>
                  <a:lnTo>
                    <a:pt x="100584" y="150875"/>
                  </a:lnTo>
                  <a:lnTo>
                    <a:pt x="150875" y="150875"/>
                  </a:lnTo>
                  <a:lnTo>
                    <a:pt x="138303" y="12573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7"/>
            <p:cNvSpPr/>
            <p:nvPr/>
          </p:nvSpPr>
          <p:spPr>
            <a:xfrm>
              <a:off x="2387345" y="4970525"/>
              <a:ext cx="1849120" cy="0"/>
            </a:xfrm>
            <a:custGeom>
              <a:avLst/>
              <a:gdLst/>
              <a:ahLst/>
              <a:cxnLst/>
              <a:rect l="l" t="t" r="r" b="b"/>
              <a:pathLst>
                <a:path w="1849120" h="120000" extrusionOk="0">
                  <a:moveTo>
                    <a:pt x="0" y="0"/>
                  </a:moveTo>
                  <a:lnTo>
                    <a:pt x="1848612" y="0"/>
                  </a:lnTo>
                </a:path>
              </a:pathLst>
            </a:custGeom>
            <a:noFill/>
            <a:ln w="50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7"/>
            <p:cNvSpPr/>
            <p:nvPr/>
          </p:nvSpPr>
          <p:spPr>
            <a:xfrm>
              <a:off x="4876800" y="2285999"/>
              <a:ext cx="152400" cy="685800"/>
            </a:xfrm>
            <a:custGeom>
              <a:avLst/>
              <a:gdLst/>
              <a:ahLst/>
              <a:cxnLst/>
              <a:rect l="l" t="t" r="r" b="b"/>
              <a:pathLst>
                <a:path w="152400" h="685800" extrusionOk="0">
                  <a:moveTo>
                    <a:pt x="114300" y="0"/>
                  </a:moveTo>
                  <a:lnTo>
                    <a:pt x="38100" y="0"/>
                  </a:lnTo>
                  <a:lnTo>
                    <a:pt x="38100" y="609600"/>
                  </a:lnTo>
                  <a:lnTo>
                    <a:pt x="0" y="609600"/>
                  </a:lnTo>
                  <a:lnTo>
                    <a:pt x="76200" y="685800"/>
                  </a:lnTo>
                  <a:lnTo>
                    <a:pt x="152400" y="609600"/>
                  </a:lnTo>
                  <a:lnTo>
                    <a:pt x="114300" y="609600"/>
                  </a:lnTo>
                  <a:lnTo>
                    <a:pt x="114300"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7"/>
            <p:cNvSpPr/>
            <p:nvPr/>
          </p:nvSpPr>
          <p:spPr>
            <a:xfrm>
              <a:off x="4876800" y="2285999"/>
              <a:ext cx="152400" cy="685800"/>
            </a:xfrm>
            <a:custGeom>
              <a:avLst/>
              <a:gdLst/>
              <a:ahLst/>
              <a:cxnLst/>
              <a:rect l="l" t="t" r="r" b="b"/>
              <a:pathLst>
                <a:path w="152400" h="685800" extrusionOk="0">
                  <a:moveTo>
                    <a:pt x="0" y="609600"/>
                  </a:moveTo>
                  <a:lnTo>
                    <a:pt x="38100" y="609600"/>
                  </a:lnTo>
                  <a:lnTo>
                    <a:pt x="38100" y="0"/>
                  </a:lnTo>
                  <a:lnTo>
                    <a:pt x="114300" y="0"/>
                  </a:lnTo>
                  <a:lnTo>
                    <a:pt x="114300" y="609600"/>
                  </a:lnTo>
                  <a:lnTo>
                    <a:pt x="152400" y="609600"/>
                  </a:lnTo>
                  <a:lnTo>
                    <a:pt x="76200" y="685800"/>
                  </a:lnTo>
                  <a:lnTo>
                    <a:pt x="0" y="609600"/>
                  </a:lnTo>
                  <a:close/>
                </a:path>
              </a:pathLst>
            </a:custGeom>
            <a:noFill/>
            <a:ln w="15225" cap="flat" cmpd="sng">
              <a:solidFill>
                <a:srgbClr val="9F823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5" name="Google Shape;115;p7"/>
          <p:cNvSpPr txBox="1"/>
          <p:nvPr/>
        </p:nvSpPr>
        <p:spPr>
          <a:xfrm>
            <a:off x="4408423" y="4830267"/>
            <a:ext cx="128905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42F7"/>
                </a:solidFill>
                <a:latin typeface="Arial"/>
                <a:ea typeface="Arial"/>
                <a:cs typeface="Arial"/>
                <a:sym typeface="Arial"/>
              </a:rPr>
              <a:t>FEEDBACK</a:t>
            </a:r>
            <a:endParaRPr sz="1800" b="0" i="0" u="none" strike="noStrike" cap="none">
              <a:solidFill>
                <a:schemeClr val="dk1"/>
              </a:solidFill>
              <a:latin typeface="Arial"/>
              <a:ea typeface="Arial"/>
              <a:cs typeface="Arial"/>
              <a:sym typeface="Arial"/>
            </a:endParaRPr>
          </a:p>
        </p:txBody>
      </p:sp>
      <p:sp>
        <p:nvSpPr>
          <p:cNvPr id="116" name="Google Shape;116;p7"/>
          <p:cNvSpPr txBox="1"/>
          <p:nvPr/>
        </p:nvSpPr>
        <p:spPr>
          <a:xfrm>
            <a:off x="3965575" y="1844166"/>
            <a:ext cx="11118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942F7"/>
                </a:solidFill>
                <a:latin typeface="Times New Roman"/>
                <a:ea typeface="Times New Roman"/>
                <a:cs typeface="Times New Roman"/>
                <a:sym typeface="Times New Roman"/>
              </a:rPr>
              <a:t>CONTROL</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16"/>
          <p:cNvSpPr txBox="1">
            <a:spLocks noGrp="1"/>
          </p:cNvSpPr>
          <p:nvPr>
            <p:ph type="title"/>
          </p:nvPr>
        </p:nvSpPr>
        <p:spPr>
          <a:xfrm>
            <a:off x="304800" y="198323"/>
            <a:ext cx="84581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Disadvantages of Spiral Model: </a:t>
            </a:r>
            <a:endParaRPr/>
          </a:p>
        </p:txBody>
      </p:sp>
      <p:sp>
        <p:nvSpPr>
          <p:cNvPr id="685" name="Google Shape;685;p116"/>
          <p:cNvSpPr txBox="1">
            <a:spLocks noGrp="1"/>
          </p:cNvSpPr>
          <p:nvPr>
            <p:ph type="body" idx="1"/>
          </p:nvPr>
        </p:nvSpPr>
        <p:spPr>
          <a:xfrm>
            <a:off x="304800" y="1066800"/>
            <a:ext cx="8610600" cy="5078313"/>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chemeClr val="dk1"/>
              </a:buClr>
              <a:buSzPts val="2200"/>
              <a:buFont typeface="Arial"/>
              <a:buChar char="•"/>
            </a:pPr>
            <a:r>
              <a:rPr lang="en-US" sz="2200" b="1">
                <a:solidFill>
                  <a:schemeClr val="dk1"/>
                </a:solidFill>
                <a:latin typeface="Times New Roman"/>
                <a:ea typeface="Times New Roman"/>
                <a:cs typeface="Times New Roman"/>
                <a:sym typeface="Times New Roman"/>
              </a:rPr>
              <a:t>Complex:</a:t>
            </a:r>
            <a:r>
              <a:rPr lang="en-US" sz="2200">
                <a:solidFill>
                  <a:schemeClr val="dk1"/>
                </a:solidFill>
                <a:latin typeface="Times New Roman"/>
                <a:ea typeface="Times New Roman"/>
                <a:cs typeface="Times New Roman"/>
                <a:sym typeface="Times New Roman"/>
              </a:rPr>
              <a:t> The Spiral Model is much more complex than other SDLC models.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 </a:t>
            </a:r>
            <a:r>
              <a:rPr lang="en-US" sz="2200" b="1">
                <a:solidFill>
                  <a:schemeClr val="dk1"/>
                </a:solidFill>
                <a:latin typeface="Times New Roman"/>
                <a:ea typeface="Times New Roman"/>
                <a:cs typeface="Times New Roman"/>
                <a:sym typeface="Times New Roman"/>
              </a:rPr>
              <a:t>Expensive:</a:t>
            </a:r>
            <a:r>
              <a:rPr lang="en-US" sz="2200">
                <a:solidFill>
                  <a:schemeClr val="dk1"/>
                </a:solidFill>
                <a:latin typeface="Times New Roman"/>
                <a:ea typeface="Times New Roman"/>
                <a:cs typeface="Times New Roman"/>
                <a:sym typeface="Times New Roman"/>
              </a:rPr>
              <a:t> Spiral Model is not suitable for small projects as it is expensive.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 </a:t>
            </a:r>
            <a:r>
              <a:rPr lang="en-US" sz="2200" b="1">
                <a:solidFill>
                  <a:schemeClr val="dk1"/>
                </a:solidFill>
                <a:latin typeface="Times New Roman"/>
                <a:ea typeface="Times New Roman"/>
                <a:cs typeface="Times New Roman"/>
                <a:sym typeface="Times New Roman"/>
              </a:rPr>
              <a:t>Too much dependability on Risk Analysis:</a:t>
            </a:r>
            <a:r>
              <a:rPr lang="en-US" sz="2200">
                <a:solidFill>
                  <a:schemeClr val="dk1"/>
                </a:solidFill>
                <a:latin typeface="Times New Roman"/>
                <a:ea typeface="Times New Roman"/>
                <a:cs typeface="Times New Roman"/>
                <a:sym typeface="Times New Roman"/>
              </a:rPr>
              <a:t> The successful completion of the project is very much dependent on Risk Analysis. Without very highly experienced experts, it is going to be a failure to develop a project using this model.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b="1">
                <a:solidFill>
                  <a:schemeClr val="dk1"/>
                </a:solidFill>
                <a:latin typeface="Times New Roman"/>
                <a:ea typeface="Times New Roman"/>
                <a:cs typeface="Times New Roman"/>
                <a:sym typeface="Times New Roman"/>
              </a:rPr>
              <a:t>Difficulty in time management:</a:t>
            </a:r>
            <a:r>
              <a:rPr lang="en-US" sz="2200">
                <a:solidFill>
                  <a:schemeClr val="dk1"/>
                </a:solidFill>
                <a:latin typeface="Times New Roman"/>
                <a:ea typeface="Times New Roman"/>
                <a:cs typeface="Times New Roman"/>
                <a:sym typeface="Times New Roman"/>
              </a:rPr>
              <a:t> As the number of phases is unknown at the start of the project, so time estimation is very difficult. </a:t>
            </a:r>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5"/>
          <p:cNvSpPr txBox="1">
            <a:spLocks noGrp="1"/>
          </p:cNvSpPr>
          <p:nvPr>
            <p:ph type="title"/>
          </p:nvPr>
        </p:nvSpPr>
        <p:spPr>
          <a:xfrm>
            <a:off x="838200" y="304800"/>
            <a:ext cx="7696200" cy="553998"/>
          </a:xfrm>
          <a:prstGeom prst="rect">
            <a:avLst/>
          </a:prstGeom>
          <a:noFill/>
          <a:ln>
            <a:noFill/>
          </a:ln>
        </p:spPr>
        <p:txBody>
          <a:bodyPr spcFirstLastPara="1" wrap="square" lIns="0" tIns="0" rIns="0" bIns="0" anchor="t" anchorCtr="0">
            <a:spAutoFit/>
          </a:bodyPr>
          <a:lstStyle/>
          <a:p>
            <a:pPr lvl="0"/>
            <a:r>
              <a:rPr lang="en-US" dirty="0"/>
              <a:t>Disadvantage </a:t>
            </a:r>
            <a:r>
              <a:rPr lang="en-US" sz="2000" dirty="0" err="1"/>
              <a:t>contd</a:t>
            </a:r>
            <a:r>
              <a:rPr lang="en-US" sz="2000" dirty="0"/>
              <a:t>…</a:t>
            </a:r>
            <a:endParaRPr sz="2000" dirty="0"/>
          </a:p>
        </p:txBody>
      </p:sp>
      <p:sp>
        <p:nvSpPr>
          <p:cNvPr id="703" name="Google Shape;703;p75"/>
          <p:cNvSpPr txBox="1">
            <a:spLocks noGrp="1"/>
          </p:cNvSpPr>
          <p:nvPr>
            <p:ph type="body" idx="1"/>
          </p:nvPr>
        </p:nvSpPr>
        <p:spPr>
          <a:xfrm>
            <a:off x="279400" y="1322273"/>
            <a:ext cx="8382000" cy="2769989"/>
          </a:xfrm>
          <a:prstGeom prst="rect">
            <a:avLst/>
          </a:prstGeom>
          <a:noFill/>
          <a:ln>
            <a:noFill/>
          </a:ln>
        </p:spPr>
        <p:txBody>
          <a:bodyPr spcFirstLastPara="1" wrap="square" lIns="0" tIns="0" rIns="0" bIns="0" anchor="t" anchorCtr="0">
            <a:spAutoFit/>
          </a:bodyPr>
          <a:lstStyle/>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Risk of not meeting the schedule or budget.</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not suitable for small projects as it is expensive.  </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For </a:t>
            </a:r>
            <a:r>
              <a:rPr lang="en-US" dirty="0">
                <a:solidFill>
                  <a:schemeClr val="tx1"/>
                </a:solidFill>
                <a:latin typeface="Times New Roman" panose="02020603050405020304" pitchFamily="18" charset="0"/>
                <a:cs typeface="Times New Roman" panose="02020603050405020304" pitchFamily="18" charset="0"/>
              </a:rPr>
              <a:t>its smooth operation spiral model protocol needs To be followed strictly </a:t>
            </a:r>
            <a:r>
              <a:rPr lang="en-US" dirty="0"/>
              <a:t/>
            </a:r>
            <a:br>
              <a:rPr lang="en-US" dirty="0"/>
            </a:br>
            <a:r>
              <a:rPr lang="en-US" dirty="0"/>
              <a:t> </a:t>
            </a:r>
            <a:endParaRPr dirty="0"/>
          </a:p>
        </p:txBody>
      </p:sp>
    </p:spTree>
    <p:extLst>
      <p:ext uri="{BB962C8B-B14F-4D97-AF65-F5344CB8AC3E}">
        <p14:creationId xmlns:p14="http://schemas.microsoft.com/office/powerpoint/2010/main" val="22046646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6"/>
          <p:cNvSpPr txBox="1">
            <a:spLocks noGrp="1"/>
          </p:cNvSpPr>
          <p:nvPr>
            <p:ph type="title"/>
          </p:nvPr>
        </p:nvSpPr>
        <p:spPr>
          <a:xfrm>
            <a:off x="203200" y="217678"/>
            <a:ext cx="8773262" cy="1120820"/>
          </a:xfrm>
          <a:prstGeom prst="rect">
            <a:avLst/>
          </a:prstGeom>
          <a:noFill/>
          <a:ln>
            <a:noFill/>
          </a:ln>
        </p:spPr>
        <p:txBody>
          <a:bodyPr spcFirstLastPara="1" wrap="square" lIns="0" tIns="12700" rIns="0" bIns="0" anchor="t" anchorCtr="0">
            <a:spAutoFit/>
          </a:bodyPr>
          <a:lstStyle/>
          <a:p>
            <a:pPr marL="2459990" marR="5080" lvl="0" indent="-2447925" algn="l" rtl="0">
              <a:lnSpc>
                <a:spcPct val="100000"/>
              </a:lnSpc>
              <a:spcBef>
                <a:spcPts val="0"/>
              </a:spcBef>
              <a:spcAft>
                <a:spcPts val="0"/>
              </a:spcAft>
              <a:buSzPts val="1400"/>
              <a:buNone/>
            </a:pPr>
            <a:r>
              <a:rPr lang="en-US" dirty="0"/>
              <a:t>Computer-Aided Software Engineering  (CASE) Tools</a:t>
            </a:r>
            <a:endParaRPr dirty="0"/>
          </a:p>
        </p:txBody>
      </p:sp>
      <p:sp>
        <p:nvSpPr>
          <p:cNvPr id="709" name="Google Shape;709;p76"/>
          <p:cNvSpPr txBox="1"/>
          <p:nvPr/>
        </p:nvSpPr>
        <p:spPr>
          <a:xfrm>
            <a:off x="609600" y="1338498"/>
            <a:ext cx="8293100" cy="5035989"/>
          </a:xfrm>
          <a:prstGeom prst="rect">
            <a:avLst/>
          </a:prstGeom>
          <a:noFill/>
          <a:ln>
            <a:noFill/>
          </a:ln>
        </p:spPr>
        <p:txBody>
          <a:bodyPr spcFirstLastPara="1" wrap="square" lIns="0" tIns="4952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Computer-aided software engineering (CASE) refers to </a:t>
            </a:r>
            <a:r>
              <a:rPr lang="en-US" sz="2400" b="1" dirty="0">
                <a:solidFill>
                  <a:schemeClr val="tx1"/>
                </a:solidFill>
                <a:latin typeface="Times New Roman" panose="02020603050405020304" pitchFamily="18" charset="0"/>
                <a:cs typeface="Times New Roman" panose="02020603050405020304" pitchFamily="18" charset="0"/>
                <a:sym typeface="Helvetica Neue"/>
              </a:rPr>
              <a:t>automated  software tools </a:t>
            </a:r>
            <a:r>
              <a:rPr lang="en-US" sz="2400" dirty="0">
                <a:solidFill>
                  <a:schemeClr val="tx1"/>
                </a:solidFill>
                <a:latin typeface="Times New Roman" panose="02020603050405020304" pitchFamily="18" charset="0"/>
                <a:cs typeface="Times New Roman" panose="02020603050405020304" pitchFamily="18" charset="0"/>
                <a:sym typeface="Helvetica Neue"/>
              </a:rPr>
              <a:t>used by systems analysts to develop information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These tools can be used to automate or support activities throughout the  systems development process with the objective of increasing  productivity and improving the overall quality of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Computer-Aided	Software	Engineering	</a:t>
            </a:r>
            <a:r>
              <a:rPr lang="en-US" sz="2400" dirty="0">
                <a:solidFill>
                  <a:schemeClr val="tx1"/>
                </a:solidFill>
                <a:latin typeface="Times New Roman" panose="02020603050405020304" pitchFamily="18" charset="0"/>
                <a:cs typeface="Times New Roman" panose="02020603050405020304" pitchFamily="18" charset="0"/>
                <a:sym typeface="Helvetica Neue"/>
              </a:rPr>
              <a:t>(CASE)tools are	automated</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6"/>
          <p:cNvSpPr txBox="1">
            <a:spLocks noGrp="1"/>
          </p:cNvSpPr>
          <p:nvPr>
            <p:ph type="title"/>
          </p:nvPr>
        </p:nvSpPr>
        <p:spPr>
          <a:xfrm>
            <a:off x="203200" y="217678"/>
            <a:ext cx="8773262" cy="1120820"/>
          </a:xfrm>
          <a:prstGeom prst="rect">
            <a:avLst/>
          </a:prstGeom>
          <a:noFill/>
          <a:ln>
            <a:noFill/>
          </a:ln>
        </p:spPr>
        <p:txBody>
          <a:bodyPr spcFirstLastPara="1" wrap="square" lIns="0" tIns="12700" rIns="0" bIns="0" anchor="t" anchorCtr="0">
            <a:spAutoFit/>
          </a:bodyPr>
          <a:lstStyle/>
          <a:p>
            <a:pPr marL="2459990" marR="5080" lvl="0" indent="-2447925" algn="l" rtl="0">
              <a:lnSpc>
                <a:spcPct val="100000"/>
              </a:lnSpc>
              <a:spcBef>
                <a:spcPts val="0"/>
              </a:spcBef>
              <a:spcAft>
                <a:spcPts val="0"/>
              </a:spcAft>
              <a:buSzPts val="1400"/>
              <a:buNone/>
            </a:pPr>
            <a:r>
              <a:rPr lang="en-US" dirty="0"/>
              <a:t>Computer-Aided Software Engineering  (CASE) Tools</a:t>
            </a:r>
            <a:endParaRPr dirty="0"/>
          </a:p>
        </p:txBody>
      </p:sp>
      <p:sp>
        <p:nvSpPr>
          <p:cNvPr id="709" name="Google Shape;709;p76"/>
          <p:cNvSpPr txBox="1"/>
          <p:nvPr/>
        </p:nvSpPr>
        <p:spPr>
          <a:xfrm>
            <a:off x="609600" y="1338498"/>
            <a:ext cx="8293100" cy="3927993"/>
          </a:xfrm>
          <a:prstGeom prst="rect">
            <a:avLst/>
          </a:prstGeom>
          <a:noFill/>
          <a:ln>
            <a:noFill/>
          </a:ln>
        </p:spPr>
        <p:txBody>
          <a:bodyPr spcFirstLastPara="1" wrap="square" lIns="0" tIns="49525" rIns="0" bIns="0" anchor="t" anchorCtr="0">
            <a:spAutoFit/>
          </a:bodyPr>
          <a:lstStyle/>
          <a:p>
            <a:pPr marL="354966" lvl="0" indent="-342900">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Software packages that help to automate activities in the SDLC.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nSpc>
                <a:spcPct val="150000"/>
              </a:lnSpc>
              <a:buClr>
                <a:schemeClr val="tx1"/>
              </a:buClr>
              <a:buSzPts val="3200"/>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sym typeface="Helvetica Neue"/>
              </a:rPr>
              <a:t>CASE tools</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 aim to</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enforce</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an engineering-type</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approach to</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the development </a:t>
            </a:r>
            <a:r>
              <a:rPr lang="en-US" sz="2400" dirty="0">
                <a:solidFill>
                  <a:schemeClr val="tx1"/>
                </a:solidFill>
                <a:latin typeface="Times New Roman" panose="02020603050405020304" pitchFamily="18" charset="0"/>
                <a:cs typeface="Times New Roman" panose="02020603050405020304" pitchFamily="18" charset="0"/>
                <a:sym typeface="Helvetica Neue"/>
              </a:rPr>
              <a:t>of software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CASE tools range  from simple diagramming tools to very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sophisticated</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smtClean="0">
                <a:solidFill>
                  <a:schemeClr val="tx1"/>
                </a:solidFill>
                <a:latin typeface="Times New Roman" panose="02020603050405020304" pitchFamily="18" charset="0"/>
                <a:cs typeface="Times New Roman" panose="02020603050405020304" pitchFamily="18" charset="0"/>
                <a:sym typeface="Helvetica Neue"/>
              </a:rPr>
              <a:t>programs </a:t>
            </a:r>
            <a:r>
              <a:rPr lang="en-US" sz="2400" dirty="0">
                <a:solidFill>
                  <a:schemeClr val="tx1"/>
                </a:solidFill>
                <a:latin typeface="Times New Roman" panose="02020603050405020304" pitchFamily="18" charset="0"/>
                <a:cs typeface="Times New Roman" panose="02020603050405020304" pitchFamily="18" charset="0"/>
                <a:sym typeface="Helvetica Neue"/>
              </a:rPr>
              <a:t>to document and automate most of the stages in the SDLC.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CASE tools used since the early 1990s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14400284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7"/>
          <p:cNvSpPr txBox="1">
            <a:spLocks noGrp="1"/>
          </p:cNvSpPr>
          <p:nvPr>
            <p:ph type="title"/>
          </p:nvPr>
        </p:nvSpPr>
        <p:spPr>
          <a:xfrm>
            <a:off x="177801" y="136905"/>
            <a:ext cx="8826500" cy="1244600"/>
          </a:xfrm>
          <a:prstGeom prst="rect">
            <a:avLst/>
          </a:prstGeom>
          <a:noFill/>
          <a:ln>
            <a:noFill/>
          </a:ln>
        </p:spPr>
        <p:txBody>
          <a:bodyPr spcFirstLastPara="1" wrap="square" lIns="0" tIns="12050" rIns="0" bIns="0" anchor="t" anchorCtr="0">
            <a:spAutoFit/>
          </a:bodyPr>
          <a:lstStyle/>
          <a:p>
            <a:pPr marL="12700" marR="5080" lvl="0" indent="95885" algn="l" rtl="0">
              <a:lnSpc>
                <a:spcPct val="100000"/>
              </a:lnSpc>
              <a:spcBef>
                <a:spcPts val="0"/>
              </a:spcBef>
              <a:spcAft>
                <a:spcPts val="0"/>
              </a:spcAft>
              <a:buSzPts val="1400"/>
              <a:buNone/>
            </a:pPr>
            <a:r>
              <a:rPr lang="en-US" sz="4000" dirty="0"/>
              <a:t>Computer-Aided Software  Engineering (CASE) Tools</a:t>
            </a:r>
            <a:endParaRPr sz="4000" dirty="0"/>
          </a:p>
        </p:txBody>
      </p:sp>
      <p:sp>
        <p:nvSpPr>
          <p:cNvPr id="715" name="Google Shape;715;p77"/>
          <p:cNvSpPr txBox="1"/>
          <p:nvPr/>
        </p:nvSpPr>
        <p:spPr>
          <a:xfrm>
            <a:off x="533400" y="1596832"/>
            <a:ext cx="8002269" cy="4058162"/>
          </a:xfrm>
          <a:prstGeom prst="rect">
            <a:avLst/>
          </a:prstGeom>
          <a:noFill/>
          <a:ln>
            <a:noFill/>
          </a:ln>
        </p:spPr>
        <p:txBody>
          <a:bodyPr spcFirstLastPara="1" wrap="square" lIns="0" tIns="117475" rIns="0" bIns="0" anchor="t" anchorCtr="0">
            <a:spAutoFit/>
          </a:bodyPr>
          <a:lstStyle/>
          <a:p>
            <a:pPr marL="299085" marR="0" lvl="0" indent="-287019" algn="l" rtl="0">
              <a:lnSpc>
                <a:spcPct val="100000"/>
              </a:lnSpc>
              <a:spcBef>
                <a:spcPts val="0"/>
              </a:spcBef>
              <a:spcAft>
                <a:spcPts val="0"/>
              </a:spcAft>
              <a:buClr>
                <a:srgbClr val="D9B146"/>
              </a:buClr>
              <a:buSzPts val="3200"/>
              <a:buFont typeface="Noto Sans Symbols"/>
              <a:buChar char="▪"/>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The case for using CASE tools:</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quality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systems developed.</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Help to increase the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productivity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systems analysts.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communication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within the development team and with  users.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Encourage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an integrated approach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to the SDLC.</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the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management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the project.</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Particularly helpful for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systems maintenance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8"/>
          <p:cNvSpPr txBox="1">
            <a:spLocks noGrp="1"/>
          </p:cNvSpPr>
          <p:nvPr>
            <p:ph type="title"/>
          </p:nvPr>
        </p:nvSpPr>
        <p:spPr>
          <a:xfrm>
            <a:off x="2273301" y="556005"/>
            <a:ext cx="61087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Types of CASE tools</a:t>
            </a:r>
            <a:endParaRPr sz="4000" dirty="0"/>
          </a:p>
        </p:txBody>
      </p:sp>
      <p:sp>
        <p:nvSpPr>
          <p:cNvPr id="721" name="Google Shape;721;p78"/>
          <p:cNvSpPr txBox="1"/>
          <p:nvPr/>
        </p:nvSpPr>
        <p:spPr>
          <a:xfrm>
            <a:off x="707542" y="1596833"/>
            <a:ext cx="7674459" cy="3688830"/>
          </a:xfrm>
          <a:prstGeom prst="rect">
            <a:avLst/>
          </a:prstGeom>
          <a:noFill/>
          <a:ln>
            <a:noFill/>
          </a:ln>
        </p:spPr>
        <p:txBody>
          <a:bodyPr spcFirstLastPara="1" wrap="square" lIns="0" tIns="1174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There are three types of CASE tools:</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Upper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analysis and design</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Lower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programming and implementation</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Integrated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Combines both upper and lower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9"/>
          <p:cNvSpPr txBox="1">
            <a:spLocks noGrp="1"/>
          </p:cNvSpPr>
          <p:nvPr>
            <p:ph type="title"/>
          </p:nvPr>
        </p:nvSpPr>
        <p:spPr>
          <a:xfrm>
            <a:off x="1459483" y="248158"/>
            <a:ext cx="622490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Types of	CASE tools Continue..</a:t>
            </a:r>
            <a:endParaRPr dirty="0"/>
          </a:p>
        </p:txBody>
      </p:sp>
      <p:sp>
        <p:nvSpPr>
          <p:cNvPr id="727" name="Google Shape;727;p79"/>
          <p:cNvSpPr txBox="1"/>
          <p:nvPr/>
        </p:nvSpPr>
        <p:spPr>
          <a:xfrm>
            <a:off x="177800" y="925806"/>
            <a:ext cx="8801100" cy="4843613"/>
          </a:xfrm>
          <a:prstGeom prst="rect">
            <a:avLst/>
          </a:prstGeom>
          <a:noFill/>
          <a:ln>
            <a:noFill/>
          </a:ln>
        </p:spPr>
        <p:txBody>
          <a:bodyPr spcFirstLastPara="1" wrap="square" lIns="0" tIns="102850" rIns="0" bIns="0" anchor="t" anchorCtr="0">
            <a:spAutoFit/>
          </a:bodyPr>
          <a:lstStyle/>
          <a:p>
            <a:pPr marL="299085" marR="0" lvl="0" indent="-287019" algn="l" rtl="0">
              <a:lnSpc>
                <a:spcPct val="100000"/>
              </a:lnSpc>
              <a:spcBef>
                <a:spcPts val="0"/>
              </a:spcBef>
              <a:spcAft>
                <a:spcPts val="0"/>
              </a:spcAft>
              <a:buClr>
                <a:srgbClr val="D9B146"/>
              </a:buClr>
              <a:buSzPts val="275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Upper CASE tools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Create and modify the system design.</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8255" lvl="1" indent="-287019" algn="l"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Information about the project stored in the CASE repository  (reports, diagrams, files)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modelling of how the system fits into the organization.</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just"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Analysis reports show incomplete parts and errors in the  system design e.g. balance between process and data  models.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Lower CASE Tools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Generate	source	code	and	reduce	need	for	systems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00000"/>
              </a:lnSpc>
              <a:spcBef>
                <a:spcPts val="0"/>
              </a:spcBef>
              <a:spcAft>
                <a:spcPts val="0"/>
              </a:spcAft>
              <a:buClr>
                <a:srgbClr val="000000"/>
              </a:buClr>
              <a:buSzPts val="2400"/>
              <a:buFont typeface="Arial"/>
              <a:buNone/>
            </a:pPr>
            <a:r>
              <a:rPr lang="en-US" sz="2000" b="0" i="0" u="none" strike="noStrike" cap="none" dirty="0" smtClean="0">
                <a:solidFill>
                  <a:srgbClr val="252525"/>
                </a:solidFill>
                <a:latin typeface="Times New Roman" panose="02020603050405020304" pitchFamily="18" charset="0"/>
                <a:ea typeface="Helvetica Neue"/>
                <a:cs typeface="Times New Roman" panose="02020603050405020304" pitchFamily="18" charset="0"/>
                <a:sym typeface="Helvetica Neue"/>
              </a:rPr>
              <a:t>programming.</a:t>
            </a:r>
            <a:endParaRPr lang="en-US" sz="20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00000"/>
              </a:lnSpc>
              <a:spcBef>
                <a:spcPts val="0"/>
              </a:spcBef>
              <a:spcAft>
                <a:spcPts val="0"/>
              </a:spcAft>
              <a:buClr>
                <a:srgbClr val="000000"/>
              </a:buClr>
              <a:buSzPts val="2400"/>
              <a:buFont typeface="Arial"/>
              <a:buNone/>
            </a:pPr>
            <a:r>
              <a:rPr lang="en-US" sz="2000" b="0" i="0" u="none" strike="noStrike" cap="none" dirty="0" smtClean="0">
                <a:solidFill>
                  <a:srgbClr val="252525"/>
                </a:solidFill>
                <a:latin typeface="Times New Roman" panose="02020603050405020304" pitchFamily="18" charset="0"/>
                <a:ea typeface="Helvetica Neue"/>
                <a:cs typeface="Times New Roman" panose="02020603050405020304" pitchFamily="18" charset="0"/>
                <a:sym typeface="Helvetica Neue"/>
              </a:rPr>
              <a:t>Time </a:t>
            </a: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for maintenance is reduced because test and debug are</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eliminated.</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0"/>
          <p:cNvSpPr txBox="1">
            <a:spLocks noGrp="1"/>
          </p:cNvSpPr>
          <p:nvPr>
            <p:ph type="title"/>
          </p:nvPr>
        </p:nvSpPr>
        <p:spPr>
          <a:xfrm>
            <a:off x="3084322" y="0"/>
            <a:ext cx="297434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a:solidFill>
                  <a:srgbClr val="C00000"/>
                </a:solidFill>
                <a:latin typeface="Calibri"/>
                <a:ea typeface="Calibri"/>
                <a:cs typeface="Calibri"/>
                <a:sym typeface="Calibri"/>
              </a:rPr>
              <a:t>CASE repository</a:t>
            </a:r>
            <a:endParaRPr/>
          </a:p>
        </p:txBody>
      </p:sp>
      <p:sp>
        <p:nvSpPr>
          <p:cNvPr id="733" name="Google Shape;733;p80"/>
          <p:cNvSpPr txBox="1"/>
          <p:nvPr/>
        </p:nvSpPr>
        <p:spPr>
          <a:xfrm>
            <a:off x="6857238" y="6003747"/>
            <a:ext cx="56896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1/21/2020</a:t>
            </a:r>
            <a:endParaRPr sz="1000" b="0" i="0" u="none" strike="noStrike" cap="none">
              <a:solidFill>
                <a:schemeClr val="dk1"/>
              </a:solidFill>
              <a:latin typeface="Times New Roman"/>
              <a:ea typeface="Times New Roman"/>
              <a:cs typeface="Times New Roman"/>
              <a:sym typeface="Times New Roman"/>
            </a:endParaRPr>
          </a:p>
        </p:txBody>
      </p:sp>
      <p:sp>
        <p:nvSpPr>
          <p:cNvPr id="734" name="Google Shape;734;p80"/>
          <p:cNvSpPr txBox="1"/>
          <p:nvPr/>
        </p:nvSpPr>
        <p:spPr>
          <a:xfrm>
            <a:off x="1255877" y="6003747"/>
            <a:ext cx="398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G.RAY</a:t>
            </a:r>
            <a:endParaRPr sz="1000" b="0" i="0" u="none" strike="noStrike" cap="none">
              <a:solidFill>
                <a:schemeClr val="dk1"/>
              </a:solidFill>
              <a:latin typeface="Times New Roman"/>
              <a:ea typeface="Times New Roman"/>
              <a:cs typeface="Times New Roman"/>
              <a:sym typeface="Times New Roman"/>
            </a:endParaRPr>
          </a:p>
        </p:txBody>
      </p:sp>
      <p:sp>
        <p:nvSpPr>
          <p:cNvPr id="735" name="Google Shape;735;p80"/>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82</a:t>
            </a:r>
            <a:endParaRPr sz="1000" b="0" i="0" u="none" strike="noStrike" cap="none">
              <a:solidFill>
                <a:schemeClr val="dk1"/>
              </a:solidFill>
              <a:latin typeface="Times New Roman"/>
              <a:ea typeface="Times New Roman"/>
              <a:cs typeface="Times New Roman"/>
              <a:sym typeface="Times New Roman"/>
            </a:endParaRPr>
          </a:p>
        </p:txBody>
      </p:sp>
      <p:pic>
        <p:nvPicPr>
          <p:cNvPr id="736" name="Google Shape;736;p80"/>
          <p:cNvPicPr preferRelativeResize="0"/>
          <p:nvPr/>
        </p:nvPicPr>
        <p:blipFill rotWithShape="1">
          <a:blip r:embed="rId3">
            <a:alphaModFix/>
          </a:blip>
          <a:srcRect/>
          <a:stretch/>
        </p:blipFill>
        <p:spPr>
          <a:xfrm>
            <a:off x="457200" y="609600"/>
            <a:ext cx="7886700" cy="5967984"/>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1"/>
          <p:cNvSpPr txBox="1">
            <a:spLocks noGrp="1"/>
          </p:cNvSpPr>
          <p:nvPr>
            <p:ph type="title"/>
          </p:nvPr>
        </p:nvSpPr>
        <p:spPr>
          <a:xfrm>
            <a:off x="2044700" y="318008"/>
            <a:ext cx="553720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b="0" dirty="0">
                <a:latin typeface="Calibri"/>
                <a:ea typeface="Calibri"/>
                <a:cs typeface="Calibri"/>
                <a:sym typeface="Calibri"/>
              </a:rPr>
              <a:t>CASE Tools</a:t>
            </a:r>
            <a:endParaRPr dirty="0"/>
          </a:p>
        </p:txBody>
      </p:sp>
      <p:sp>
        <p:nvSpPr>
          <p:cNvPr id="743" name="Google Shape;743;p81"/>
          <p:cNvSpPr txBox="1"/>
          <p:nvPr/>
        </p:nvSpPr>
        <p:spPr>
          <a:xfrm>
            <a:off x="254000" y="1004352"/>
            <a:ext cx="8636000" cy="5921493"/>
          </a:xfrm>
          <a:prstGeom prst="rect">
            <a:avLst/>
          </a:prstGeom>
          <a:noFill/>
          <a:ln>
            <a:noFill/>
          </a:ln>
        </p:spPr>
        <p:txBody>
          <a:bodyPr spcFirstLastPara="1" wrap="square" lIns="0" tIns="98425" rIns="0" bIns="0" anchor="t" anchorCtr="0">
            <a:spAutoFit/>
          </a:bodyPr>
          <a:lstStyle/>
          <a:p>
            <a:pPr marL="299085" marR="0" lvl="0" indent="-287019" algn="l" rtl="0">
              <a:lnSpc>
                <a:spcPct val="150000"/>
              </a:lnSpc>
              <a:spcBef>
                <a:spcPts val="0"/>
              </a:spcBef>
              <a:spcAft>
                <a:spcPts val="0"/>
              </a:spcAft>
              <a:buClr>
                <a:srgbClr val="D9B146"/>
              </a:buClr>
              <a:buSzPts val="230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Examples of CASE Tools</a:t>
            </a:r>
            <a:r>
              <a:rPr lang="en-US" sz="2400" b="0" i="0" u="none" strike="noStrike" cap="none" dirty="0" smtClean="0">
                <a:solidFill>
                  <a:srgbClr val="FF0000"/>
                </a:solidFill>
                <a:latin typeface="Times New Roman" panose="02020603050405020304" pitchFamily="18" charset="0"/>
                <a:ea typeface="Helvetica Neue"/>
                <a:cs typeface="Times New Roman" panose="02020603050405020304" pitchFamily="18" charset="0"/>
                <a:sym typeface="Helvetica Neue"/>
              </a:rPr>
              <a:t>: (explore examples)</a:t>
            </a:r>
            <a:endParaRPr lang="en-US" sz="24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50000"/>
              </a:lnSpc>
              <a:spcBef>
                <a:spcPts val="0"/>
              </a:spcBef>
              <a:spcAft>
                <a:spcPts val="0"/>
              </a:spcAft>
              <a:buClr>
                <a:srgbClr val="D9B146"/>
              </a:buClr>
              <a:buSzPts val="2300"/>
              <a:buFont typeface="Noto Sans Symbols"/>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Diagramming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–f</a:t>
            </a:r>
            <a:r>
              <a:rPr lang="en-US" sz="2400" dirty="0">
                <a:effectLst/>
                <a:latin typeface="Times New Roman" panose="02020603050405020304" pitchFamily="18" charset="0"/>
                <a:cs typeface="Times New Roman" panose="02020603050405020304" pitchFamily="18" charset="0"/>
              </a:rPr>
              <a:t>or representing processes, data and control structures graphically.(analysis</a:t>
            </a:r>
            <a:r>
              <a:rPr lang="en-US" sz="2400" dirty="0" smtClean="0">
                <a:effectLst/>
                <a:latin typeface="Times New Roman" panose="02020603050405020304" pitchFamily="18" charset="0"/>
                <a:cs typeface="Times New Roman" panose="02020603050405020304" pitchFamily="18" charset="0"/>
              </a:rPr>
              <a:t>). </a:t>
            </a:r>
            <a:r>
              <a:rPr lang="en-US" sz="2400" dirty="0" err="1" smtClean="0">
                <a:effectLst/>
                <a:latin typeface="Times New Roman" panose="02020603050405020304" pitchFamily="18" charset="0"/>
                <a:cs typeface="Times New Roman" panose="02020603050405020304" pitchFamily="18" charset="0"/>
              </a:rPr>
              <a:t>Lucidchart</a:t>
            </a:r>
            <a:r>
              <a:rPr lang="en-US" sz="2400" dirty="0" smtClean="0">
                <a:effectLst/>
                <a:latin typeface="Times New Roman" panose="02020603050405020304" pitchFamily="18" charset="0"/>
                <a:cs typeface="Times New Roman" panose="02020603050405020304" pitchFamily="18" charset="0"/>
              </a:rPr>
              <a:t>, draw.io are example of </a:t>
            </a:r>
            <a:r>
              <a:rPr lang="en-US" sz="2400" dirty="0" err="1" smtClean="0">
                <a:effectLst/>
                <a:latin typeface="Times New Roman" panose="02020603050405020304" pitchFamily="18" charset="0"/>
                <a:cs typeface="Times New Roman" panose="02020603050405020304" pitchFamily="18" charset="0"/>
              </a:rPr>
              <a:t>digramming</a:t>
            </a:r>
            <a:r>
              <a:rPr lang="en-US" sz="2400" dirty="0" smtClean="0">
                <a:effectLst/>
                <a:latin typeface="Times New Roman" panose="02020603050405020304" pitchFamily="18" charset="0"/>
                <a:cs typeface="Times New Roman" panose="02020603050405020304" pitchFamily="18" charset="0"/>
              </a:rPr>
              <a:t> case tools </a:t>
            </a:r>
            <a:endParaRPr lang="en-US" sz="2400" dirty="0">
              <a:effectLst/>
              <a:latin typeface="Times New Roman" panose="02020603050405020304" pitchFamily="18" charset="0"/>
              <a:cs typeface="Times New Roman" panose="02020603050405020304" pitchFamily="18" charset="0"/>
            </a:endParaRPr>
          </a:p>
          <a:p>
            <a:pPr marL="387985" marR="0" lvl="0" indent="-287019" algn="l" rtl="0">
              <a:lnSpc>
                <a:spcPct val="150000"/>
              </a:lnSpc>
              <a:spcBef>
                <a:spcPts val="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CASE repository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holds information required to create, modify and evolve the system. (analysis, design, implementation)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795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Form and report generators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automate generation of forms and reports to aid  prototyping. (design, implementation, RAD, XP)</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6679"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Code generators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automate generation of source code from diagrams and  forms. (design, implementation)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extLst>
      <p:ext uri="{BB962C8B-B14F-4D97-AF65-F5344CB8AC3E}">
        <p14:creationId xmlns:p14="http://schemas.microsoft.com/office/powerpoint/2010/main" val="31373907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1"/>
          <p:cNvSpPr txBox="1">
            <a:spLocks noGrp="1"/>
          </p:cNvSpPr>
          <p:nvPr>
            <p:ph type="title"/>
          </p:nvPr>
        </p:nvSpPr>
        <p:spPr>
          <a:xfrm>
            <a:off x="2044700" y="318008"/>
            <a:ext cx="553720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b="0" dirty="0">
                <a:latin typeface="Calibri"/>
                <a:ea typeface="Calibri"/>
                <a:cs typeface="Calibri"/>
                <a:sym typeface="Calibri"/>
              </a:rPr>
              <a:t>CASE Tools</a:t>
            </a:r>
            <a:endParaRPr dirty="0"/>
          </a:p>
        </p:txBody>
      </p:sp>
      <p:sp>
        <p:nvSpPr>
          <p:cNvPr id="743" name="Google Shape;743;p81"/>
          <p:cNvSpPr txBox="1"/>
          <p:nvPr/>
        </p:nvSpPr>
        <p:spPr>
          <a:xfrm>
            <a:off x="254000" y="1004352"/>
            <a:ext cx="8636000" cy="4910960"/>
          </a:xfrm>
          <a:prstGeom prst="rect">
            <a:avLst/>
          </a:prstGeom>
          <a:noFill/>
          <a:ln>
            <a:noFill/>
          </a:ln>
        </p:spPr>
        <p:txBody>
          <a:bodyPr spcFirstLastPara="1" wrap="square" lIns="0" tIns="98425" rIns="0" bIns="0" anchor="t" anchorCtr="0">
            <a:spAutoFit/>
          </a:bodyPr>
          <a:lstStyle/>
          <a:p>
            <a:pPr marL="387985" marR="10795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Project management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aid in the planning, tracking, controlling and reporting of  project management. (planning)</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6679" lvl="0" indent="-287019" algn="l" rtl="0">
              <a:lnSpc>
                <a:spcPct val="150000"/>
              </a:lnSpc>
              <a:spcBef>
                <a:spcPts val="1085"/>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Document generator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create standard reports based upon the contents of the  CASE repository. (analysis, </a:t>
            </a:r>
            <a:r>
              <a:rPr lang="en-US" sz="2400" b="0" i="0" u="none" strike="noStrike" cap="none" dirty="0" smtClean="0">
                <a:solidFill>
                  <a:srgbClr val="252525"/>
                </a:solidFill>
                <a:latin typeface="Times New Roman" panose="02020603050405020304" pitchFamily="18" charset="0"/>
                <a:ea typeface="Helvetica Neue"/>
                <a:cs typeface="Times New Roman" panose="02020603050405020304" pitchFamily="18" charset="0"/>
                <a:sym typeface="Helvetica Neue"/>
              </a:rPr>
              <a:t>design, implementation</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CASE Analysis Tools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help to identify problems of inconsistency, </a:t>
            </a:r>
            <a:r>
              <a:rPr lang="en-US" sz="2400" b="0" i="0" u="none" strike="noStrike" cap="none" dirty="0" smtClean="0">
                <a:solidFill>
                  <a:srgbClr val="252525"/>
                </a:solidFill>
                <a:latin typeface="Times New Roman" panose="02020603050405020304" pitchFamily="18" charset="0"/>
                <a:ea typeface="Helvetica Neue"/>
                <a:cs typeface="Times New Roman" panose="02020603050405020304" pitchFamily="18" charset="0"/>
                <a:sym typeface="Helvetica Neue"/>
              </a:rPr>
              <a:t>redundancy and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omissions. (more likely in analysis and design)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69266" marR="0" lvl="1" algn="l" rtl="0">
              <a:lnSpc>
                <a:spcPct val="100000"/>
              </a:lnSpc>
              <a:spcBef>
                <a:spcPts val="1080"/>
              </a:spcBef>
              <a:spcAft>
                <a:spcPts val="0"/>
              </a:spcAft>
              <a:buClr>
                <a:srgbClr val="D9B146"/>
              </a:buClr>
              <a:buSzPts val="2300"/>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1013777" y="159332"/>
            <a:ext cx="711644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Information System(IS) Continue…</a:t>
            </a:r>
            <a:endParaRPr dirty="0"/>
          </a:p>
        </p:txBody>
      </p:sp>
      <p:sp>
        <p:nvSpPr>
          <p:cNvPr id="122" name="Google Shape;122;p8"/>
          <p:cNvSpPr txBox="1"/>
          <p:nvPr/>
        </p:nvSpPr>
        <p:spPr>
          <a:xfrm>
            <a:off x="107576" y="1124960"/>
            <a:ext cx="8861612" cy="5079586"/>
          </a:xfrm>
          <a:prstGeom prst="rect">
            <a:avLst/>
          </a:prstGeom>
          <a:noFill/>
          <a:ln>
            <a:noFill/>
          </a:ln>
        </p:spPr>
        <p:txBody>
          <a:bodyPr spcFirstLastPara="1" wrap="square" lIns="0" tIns="92700" rIns="0" bIns="0" anchor="t" anchorCtr="0">
            <a:spAutoFit/>
          </a:bodyPr>
          <a:lstStyle/>
          <a:p>
            <a:pPr marL="342900" lvl="0" indent="-342900" algn="just">
              <a:lnSpc>
                <a:spcPct val="150000"/>
              </a:lnSpc>
              <a:buClr>
                <a:schemeClr val="dk1"/>
              </a:buClr>
              <a:buSzPts val="2400"/>
              <a:buFont typeface="Arial"/>
              <a:buChar char="•"/>
            </a:pPr>
            <a:r>
              <a:rPr lang="en-US" sz="2200" dirty="0">
                <a:solidFill>
                  <a:srgbClr val="FF0000"/>
                </a:solidFill>
                <a:latin typeface="Times New Roman"/>
                <a:ea typeface="Times New Roman"/>
                <a:cs typeface="Times New Roman"/>
                <a:sym typeface="Helvetica Neue"/>
              </a:rPr>
              <a:t>An information system (IS) </a:t>
            </a:r>
            <a:r>
              <a:rPr lang="en-US" sz="2200" dirty="0">
                <a:solidFill>
                  <a:schemeClr val="dk1"/>
                </a:solidFill>
                <a:latin typeface="Times New Roman"/>
                <a:ea typeface="Times New Roman"/>
                <a:cs typeface="Times New Roman"/>
                <a:sym typeface="Helvetica Neue"/>
              </a:rPr>
              <a:t>is an arrangement of people, data,  processes, communications, and information technology that  interact to support and improve day-to-day operations in a  business, as well as support the problem-solving and decision-  making needs of management and users.</a:t>
            </a:r>
          </a:p>
          <a:p>
            <a:pPr marL="12700" marR="0" lvl="0" indent="0" algn="just" rtl="0">
              <a:lnSpc>
                <a:spcPct val="100000"/>
              </a:lnSpc>
              <a:spcBef>
                <a:spcPts val="600"/>
              </a:spcBef>
              <a:spcAft>
                <a:spcPts val="0"/>
              </a:spcAft>
              <a:buClr>
                <a:srgbClr val="000000"/>
              </a:buClr>
              <a:buSzPts val="2600"/>
              <a:buFont typeface="Arial"/>
              <a:buNone/>
            </a:pPr>
            <a:r>
              <a:rPr lang="en-US" sz="2200" dirty="0">
                <a:solidFill>
                  <a:srgbClr val="FF0000"/>
                </a:solidFill>
                <a:latin typeface="Times New Roman"/>
                <a:ea typeface="Times New Roman"/>
                <a:cs typeface="Times New Roman"/>
                <a:sym typeface="Helvetica Neue"/>
              </a:rPr>
              <a:t>The Components of an Information System:</a:t>
            </a:r>
            <a:endParaRPr sz="2200" dirty="0">
              <a:solidFill>
                <a:srgbClr val="FF0000"/>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Input: </a:t>
            </a:r>
            <a:r>
              <a:rPr lang="en-US" sz="2200" dirty="0">
                <a:solidFill>
                  <a:schemeClr val="dk1"/>
                </a:solidFill>
                <a:latin typeface="Times New Roman"/>
                <a:ea typeface="Times New Roman"/>
                <a:cs typeface="Times New Roman"/>
                <a:sym typeface="Helvetica Neue"/>
              </a:rPr>
              <a:t>activity of gathering and capturing raw data</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Processing</a:t>
            </a:r>
            <a:r>
              <a:rPr lang="en-US" sz="2200" dirty="0">
                <a:solidFill>
                  <a:schemeClr val="dk1"/>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converting or transforming data into useful outputs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Output</a:t>
            </a:r>
            <a:r>
              <a:rPr lang="en-US" sz="2200" b="1" dirty="0">
                <a:solidFill>
                  <a:srgbClr val="00B0F0"/>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production of useful information, usually in form of documents and reports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Feedback</a:t>
            </a:r>
            <a:r>
              <a:rPr lang="en-US" sz="2200" b="1" dirty="0">
                <a:solidFill>
                  <a:srgbClr val="00B0F0"/>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output used to make changes to input or processing  </a:t>
            </a:r>
            <a:r>
              <a:rPr lang="en-US" sz="2200" dirty="0" smtClean="0">
                <a:solidFill>
                  <a:schemeClr val="dk1"/>
                </a:solidFill>
                <a:latin typeface="Times New Roman"/>
                <a:ea typeface="Times New Roman"/>
                <a:cs typeface="Times New Roman"/>
                <a:sym typeface="Helvetica Neue"/>
              </a:rPr>
              <a:t>activities.</a:t>
            </a:r>
            <a:endParaRPr sz="2200" dirty="0">
              <a:solidFill>
                <a:schemeClr val="dk1"/>
              </a:solidFill>
              <a:latin typeface="Times New Roman"/>
              <a:ea typeface="Times New Roman"/>
              <a:cs typeface="Times New Roman"/>
              <a:sym typeface="Helvetica Neue"/>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82"/>
          <p:cNvSpPr txBox="1">
            <a:spLocks noGrp="1"/>
          </p:cNvSpPr>
          <p:nvPr>
            <p:ph type="body" idx="1"/>
          </p:nvPr>
        </p:nvSpPr>
        <p:spPr>
          <a:xfrm>
            <a:off x="228600" y="1318022"/>
            <a:ext cx="8686800" cy="4431983"/>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b="1">
                <a:solidFill>
                  <a:schemeClr val="dk1"/>
                </a:solidFill>
                <a:latin typeface="Times New Roman"/>
                <a:ea typeface="Times New Roman"/>
                <a:cs typeface="Times New Roman"/>
                <a:sym typeface="Times New Roman"/>
              </a:rPr>
              <a:t>RAD Model</a:t>
            </a:r>
            <a:r>
              <a:rPr lang="en-US">
                <a:solidFill>
                  <a:schemeClr val="dk1"/>
                </a:solidFill>
                <a:latin typeface="Times New Roman"/>
                <a:ea typeface="Times New Roman"/>
                <a:cs typeface="Times New Roman"/>
                <a:sym typeface="Times New Roman"/>
              </a:rPr>
              <a:t> or Rapid Application Development model is a software development process based on prototyping without any specific planning.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Rapid Application development focuses on gathering customer requirements through workshops or focus groups, early testing of the prototypes by the customer using iterative concept, reuse of the existing prototypes (components), continuous integration and rapid delivery. </a:t>
            </a:r>
            <a:endParaRPr>
              <a:solidFill>
                <a:schemeClr val="dk1"/>
              </a:solidFill>
              <a:latin typeface="Times New Roman"/>
              <a:ea typeface="Times New Roman"/>
              <a:cs typeface="Times New Roman"/>
              <a:sym typeface="Times New Roman"/>
            </a:endParaRPr>
          </a:p>
        </p:txBody>
      </p:sp>
      <p:sp>
        <p:nvSpPr>
          <p:cNvPr id="750" name="Google Shape;750;p82"/>
          <p:cNvSpPr txBox="1"/>
          <p:nvPr/>
        </p:nvSpPr>
        <p:spPr>
          <a:xfrm>
            <a:off x="1295400" y="3048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3"/>
          <p:cNvSpPr txBox="1">
            <a:spLocks noGrp="1"/>
          </p:cNvSpPr>
          <p:nvPr>
            <p:ph type="body" idx="1"/>
          </p:nvPr>
        </p:nvSpPr>
        <p:spPr>
          <a:xfrm>
            <a:off x="228600" y="1676400"/>
            <a:ext cx="8686800" cy="4431983"/>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RAD uses a combination of Joint Application Development (JAD) techniques and CASE tools to convert user needs to </a:t>
            </a:r>
            <a:r>
              <a:rPr lang="en-US" dirty="0" smtClean="0">
                <a:solidFill>
                  <a:schemeClr val="dk1"/>
                </a:solidFill>
                <a:latin typeface="Times New Roman"/>
                <a:ea typeface="Times New Roman"/>
                <a:cs typeface="Times New Roman"/>
                <a:sym typeface="Times New Roman"/>
              </a:rPr>
              <a:t>designs.</a:t>
            </a:r>
            <a:endParaRPr dirty="0"/>
          </a:p>
          <a:p>
            <a:pPr marL="342900" lvl="0" indent="-342900" algn="just"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In RAD model, there is less attention paid to the planning and more priority is given to the development tasks. </a:t>
            </a:r>
            <a:endParaRPr dirty="0"/>
          </a:p>
          <a:p>
            <a:pPr marL="342900" lvl="0" indent="-342900" algn="just"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It targets at developing software in a short span of time.</a:t>
            </a:r>
            <a:endParaRPr dirty="0"/>
          </a:p>
          <a:p>
            <a:pPr marL="342900" lvl="0" indent="-342900" algn="just"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System developers and users work together </a:t>
            </a:r>
            <a:endParaRPr dirty="0"/>
          </a:p>
          <a:p>
            <a:pPr marL="342900" lvl="0" indent="-190500" algn="just" rtl="0">
              <a:lnSpc>
                <a:spcPct val="150000"/>
              </a:lnSpc>
              <a:spcBef>
                <a:spcPts val="0"/>
              </a:spcBef>
              <a:spcAft>
                <a:spcPts val="0"/>
              </a:spcAft>
              <a:buClr>
                <a:srgbClr val="252525"/>
              </a:buClr>
              <a:buSzPts val="2400"/>
              <a:buFont typeface="Arial"/>
              <a:buNone/>
            </a:pPr>
            <a:endParaRPr dirty="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dirty="0">
              <a:solidFill>
                <a:schemeClr val="dk1"/>
              </a:solidFill>
              <a:latin typeface="Times New Roman"/>
              <a:ea typeface="Times New Roman"/>
              <a:cs typeface="Times New Roman"/>
              <a:sym typeface="Times New Roman"/>
            </a:endParaRPr>
          </a:p>
        </p:txBody>
      </p:sp>
      <p:sp>
        <p:nvSpPr>
          <p:cNvPr id="756" name="Google Shape;756;p83"/>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84"/>
          <p:cNvSpPr txBox="1">
            <a:spLocks noGrp="1"/>
          </p:cNvSpPr>
          <p:nvPr>
            <p:ph type="body" idx="1"/>
          </p:nvPr>
        </p:nvSpPr>
        <p:spPr>
          <a:xfrm>
            <a:off x="228600" y="1676400"/>
            <a:ext cx="8686800" cy="4524315"/>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In RAD model the components or functions are developed in parallel as if they were mini projects. The developments are time boxed, delivered and then assembled into a working prototype. </a:t>
            </a:r>
            <a:endParaRPr sz="2800" dirty="0">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This can quickly give the customer something to see and use and to provide feedback regarding the delivery and their </a:t>
            </a:r>
            <a:r>
              <a:rPr lang="en-US" sz="2800" dirty="0" smtClean="0">
                <a:solidFill>
                  <a:schemeClr val="dk1"/>
                </a:solidFill>
                <a:latin typeface="Times New Roman"/>
                <a:ea typeface="Times New Roman"/>
                <a:cs typeface="Times New Roman"/>
                <a:sym typeface="Times New Roman"/>
              </a:rPr>
              <a:t>requirement.</a:t>
            </a:r>
            <a:endParaRPr dirty="0"/>
          </a:p>
        </p:txBody>
      </p:sp>
      <p:sp>
        <p:nvSpPr>
          <p:cNvPr id="762" name="Google Shape;762;p84"/>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228600" y="1676400"/>
            <a:ext cx="8686800" cy="3877985"/>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RAD model enables rapid delivery as it reduces the overall development time due to the reusability of the components and parallel development.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RAD works well only if high skilled engineers are available and the customer is also committed to achieve the targeted prototype in the given time frame.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If there is commitment lacking on either side the model may fail.</a:t>
            </a:r>
            <a:endParaRPr/>
          </a:p>
        </p:txBody>
      </p:sp>
      <p:sp>
        <p:nvSpPr>
          <p:cNvPr id="768" name="Google Shape;768;p85"/>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6"/>
          <p:cNvSpPr txBox="1">
            <a:spLocks noGrp="1"/>
          </p:cNvSpPr>
          <p:nvPr>
            <p:ph type="title"/>
          </p:nvPr>
        </p:nvSpPr>
        <p:spPr>
          <a:xfrm>
            <a:off x="693662" y="152400"/>
            <a:ext cx="822960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dirty="0"/>
              <a:t>When to use RAD Methodology?</a:t>
            </a:r>
            <a:br>
              <a:rPr lang="en-US" dirty="0"/>
            </a:br>
            <a:endParaRPr dirty="0"/>
          </a:p>
        </p:txBody>
      </p:sp>
      <p:sp>
        <p:nvSpPr>
          <p:cNvPr id="774" name="Google Shape;774;p86"/>
          <p:cNvSpPr txBox="1">
            <a:spLocks noGrp="1"/>
          </p:cNvSpPr>
          <p:nvPr>
            <p:ph type="body" idx="1"/>
          </p:nvPr>
        </p:nvSpPr>
        <p:spPr>
          <a:xfrm>
            <a:off x="190969" y="983396"/>
            <a:ext cx="8763000" cy="4247317"/>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When a system needs to be produced in a short span of </a:t>
            </a:r>
            <a:r>
              <a:rPr lang="en-US" dirty="0" smtClean="0">
                <a:solidFill>
                  <a:schemeClr val="dk1"/>
                </a:solidFill>
                <a:latin typeface="Times New Roman"/>
                <a:ea typeface="Times New Roman"/>
                <a:cs typeface="Times New Roman"/>
                <a:sym typeface="Times New Roman"/>
              </a:rPr>
              <a:t>time.</a:t>
            </a:r>
            <a:endParaRPr dirty="0"/>
          </a:p>
          <a:p>
            <a:pPr marL="342900" lvl="0" indent="-342900" algn="l"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When the requirements are </a:t>
            </a:r>
            <a:r>
              <a:rPr lang="en-US" dirty="0" smtClean="0">
                <a:solidFill>
                  <a:schemeClr val="dk1"/>
                </a:solidFill>
                <a:latin typeface="Times New Roman"/>
                <a:ea typeface="Times New Roman"/>
                <a:cs typeface="Times New Roman"/>
                <a:sym typeface="Times New Roman"/>
              </a:rPr>
              <a:t>known.</a:t>
            </a:r>
            <a:endParaRPr dirty="0"/>
          </a:p>
          <a:p>
            <a:pPr marL="342900" lvl="0" indent="-342900" algn="l"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When the user will be involved all through the life </a:t>
            </a:r>
            <a:r>
              <a:rPr lang="en-US" dirty="0" smtClean="0">
                <a:solidFill>
                  <a:schemeClr val="dk1"/>
                </a:solidFill>
                <a:latin typeface="Times New Roman"/>
                <a:ea typeface="Times New Roman"/>
                <a:cs typeface="Times New Roman"/>
                <a:sym typeface="Times New Roman"/>
              </a:rPr>
              <a:t>cycle.</a:t>
            </a:r>
            <a:endParaRPr dirty="0"/>
          </a:p>
          <a:p>
            <a:pPr marL="342900" lvl="0" indent="-342900" algn="l" rtl="0">
              <a:lnSpc>
                <a:spcPct val="150000"/>
              </a:lnSpc>
              <a:spcBef>
                <a:spcPts val="0"/>
              </a:spcBef>
              <a:spcAft>
                <a:spcPts val="0"/>
              </a:spcAft>
              <a:buClr>
                <a:schemeClr val="dk1"/>
              </a:buClr>
              <a:buSzPts val="2400"/>
              <a:buFont typeface="Arial"/>
              <a:buChar char="•"/>
            </a:pPr>
            <a:r>
              <a:rPr lang="en-US" dirty="0">
                <a:solidFill>
                  <a:schemeClr val="dk1"/>
                </a:solidFill>
                <a:latin typeface="Times New Roman"/>
                <a:ea typeface="Times New Roman"/>
                <a:cs typeface="Times New Roman"/>
                <a:sym typeface="Times New Roman"/>
              </a:rPr>
              <a:t>When technical risk is </a:t>
            </a:r>
            <a:r>
              <a:rPr lang="en-US" dirty="0" smtClean="0">
                <a:solidFill>
                  <a:schemeClr val="dk1"/>
                </a:solidFill>
                <a:latin typeface="Times New Roman"/>
                <a:ea typeface="Times New Roman"/>
                <a:cs typeface="Times New Roman"/>
                <a:sym typeface="Times New Roman"/>
              </a:rPr>
              <a:t>less.</a:t>
            </a:r>
            <a:endParaRPr dirty="0"/>
          </a:p>
          <a:p>
            <a:pPr marL="342900" lvl="0" indent="-342900" algn="l" rtl="0">
              <a:lnSpc>
                <a:spcPct val="150000"/>
              </a:lnSpc>
              <a:spcBef>
                <a:spcPts val="0"/>
              </a:spcBef>
              <a:spcAft>
                <a:spcPts val="0"/>
              </a:spcAft>
              <a:buClr>
                <a:schemeClr val="dk1"/>
              </a:buClr>
              <a:buSzPts val="2400"/>
              <a:buFont typeface="Arial"/>
              <a:buChar char="•"/>
            </a:pPr>
            <a:r>
              <a:rPr lang="en-US" dirty="0" smtClean="0">
                <a:solidFill>
                  <a:schemeClr val="dk1"/>
                </a:solidFill>
                <a:latin typeface="Times New Roman"/>
                <a:ea typeface="Times New Roman"/>
                <a:cs typeface="Times New Roman"/>
                <a:sym typeface="Times New Roman"/>
              </a:rPr>
              <a:t>When </a:t>
            </a:r>
            <a:r>
              <a:rPr lang="en-US" dirty="0">
                <a:solidFill>
                  <a:schemeClr val="dk1"/>
                </a:solidFill>
                <a:latin typeface="Times New Roman"/>
                <a:ea typeface="Times New Roman"/>
                <a:cs typeface="Times New Roman"/>
                <a:sym typeface="Times New Roman"/>
              </a:rPr>
              <a:t>a budget is high enough to afford designers for modeling along with the cost of automated tools for code generation like case tools</a:t>
            </a:r>
            <a:endParaRPr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7"/>
          <p:cNvSpPr txBox="1">
            <a:spLocks noGrp="1"/>
          </p:cNvSpPr>
          <p:nvPr>
            <p:ph type="title"/>
          </p:nvPr>
        </p:nvSpPr>
        <p:spPr>
          <a:xfrm>
            <a:off x="419100" y="166807"/>
            <a:ext cx="845820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dirty="0"/>
              <a:t>SDLC RAD modeling has following phases </a:t>
            </a:r>
            <a:br>
              <a:rPr lang="en-US" dirty="0"/>
            </a:br>
            <a:endParaRPr dirty="0"/>
          </a:p>
        </p:txBody>
      </p:sp>
      <p:sp>
        <p:nvSpPr>
          <p:cNvPr id="780" name="Google Shape;780;p87"/>
          <p:cNvSpPr txBox="1">
            <a:spLocks noGrp="1"/>
          </p:cNvSpPr>
          <p:nvPr>
            <p:ph type="body" idx="1"/>
          </p:nvPr>
        </p:nvSpPr>
        <p:spPr>
          <a:xfrm>
            <a:off x="762000" y="1223159"/>
            <a:ext cx="7772400" cy="3600986"/>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rgbClr val="252525"/>
              </a:buClr>
              <a:buSzPts val="2800"/>
              <a:buFont typeface="Arial"/>
              <a:buChar char="•"/>
            </a:pPr>
            <a:r>
              <a:rPr lang="en-US" sz="2800" dirty="0">
                <a:latin typeface="Times New Roman"/>
                <a:ea typeface="Times New Roman"/>
                <a:cs typeface="Times New Roman"/>
                <a:sym typeface="Times New Roman"/>
              </a:rPr>
              <a:t>Business Modeling</a:t>
            </a:r>
            <a:endParaRPr dirty="0"/>
          </a:p>
          <a:p>
            <a:pPr marL="342900" lvl="0" indent="-342900" algn="l" rtl="0">
              <a:lnSpc>
                <a:spcPct val="150000"/>
              </a:lnSpc>
              <a:spcBef>
                <a:spcPts val="0"/>
              </a:spcBef>
              <a:spcAft>
                <a:spcPts val="0"/>
              </a:spcAft>
              <a:buClr>
                <a:srgbClr val="252525"/>
              </a:buClr>
              <a:buSzPts val="2800"/>
              <a:buFont typeface="Arial"/>
              <a:buChar char="•"/>
            </a:pPr>
            <a:r>
              <a:rPr lang="en-US" sz="2800" dirty="0">
                <a:latin typeface="Times New Roman"/>
                <a:ea typeface="Times New Roman"/>
                <a:cs typeface="Times New Roman"/>
                <a:sym typeface="Times New Roman"/>
              </a:rPr>
              <a:t>Data Modeling</a:t>
            </a:r>
            <a:endParaRPr dirty="0"/>
          </a:p>
          <a:p>
            <a:pPr marL="342900" lvl="0" indent="-342900" algn="l" rtl="0">
              <a:lnSpc>
                <a:spcPct val="150000"/>
              </a:lnSpc>
              <a:spcBef>
                <a:spcPts val="0"/>
              </a:spcBef>
              <a:spcAft>
                <a:spcPts val="0"/>
              </a:spcAft>
              <a:buClr>
                <a:srgbClr val="252525"/>
              </a:buClr>
              <a:buSzPts val="2800"/>
              <a:buFont typeface="Arial"/>
              <a:buChar char="•"/>
            </a:pPr>
            <a:r>
              <a:rPr lang="en-US" sz="2800" dirty="0">
                <a:latin typeface="Times New Roman"/>
                <a:ea typeface="Times New Roman"/>
                <a:cs typeface="Times New Roman"/>
                <a:sym typeface="Times New Roman"/>
              </a:rPr>
              <a:t>Process Modeling</a:t>
            </a:r>
            <a:endParaRPr dirty="0"/>
          </a:p>
          <a:p>
            <a:pPr marL="342900" lvl="0" indent="-342900" algn="l" rtl="0">
              <a:lnSpc>
                <a:spcPct val="150000"/>
              </a:lnSpc>
              <a:spcBef>
                <a:spcPts val="0"/>
              </a:spcBef>
              <a:spcAft>
                <a:spcPts val="0"/>
              </a:spcAft>
              <a:buClr>
                <a:srgbClr val="252525"/>
              </a:buClr>
              <a:buSzPts val="2800"/>
              <a:buFont typeface="Arial"/>
              <a:buChar char="•"/>
            </a:pPr>
            <a:r>
              <a:rPr lang="en-US" sz="2800" dirty="0">
                <a:latin typeface="Times New Roman"/>
                <a:ea typeface="Times New Roman"/>
                <a:cs typeface="Times New Roman"/>
                <a:sym typeface="Times New Roman"/>
              </a:rPr>
              <a:t>Application Generation</a:t>
            </a:r>
            <a:endParaRPr dirty="0"/>
          </a:p>
          <a:p>
            <a:pPr marL="342900" lvl="0" indent="-342900" algn="l" rtl="0">
              <a:lnSpc>
                <a:spcPct val="150000"/>
              </a:lnSpc>
              <a:spcBef>
                <a:spcPts val="0"/>
              </a:spcBef>
              <a:spcAft>
                <a:spcPts val="0"/>
              </a:spcAft>
              <a:buClr>
                <a:srgbClr val="252525"/>
              </a:buClr>
              <a:buSzPts val="2800"/>
              <a:buFont typeface="Arial"/>
              <a:buChar char="•"/>
            </a:pPr>
            <a:r>
              <a:rPr lang="en-US" sz="2800" dirty="0">
                <a:latin typeface="Times New Roman"/>
                <a:ea typeface="Times New Roman"/>
                <a:cs typeface="Times New Roman"/>
                <a:sym typeface="Times New Roman"/>
              </a:rPr>
              <a:t>Testing and Turnover</a:t>
            </a:r>
            <a:endParaRPr dirty="0"/>
          </a:p>
          <a:p>
            <a:pPr marL="0" lvl="0" indent="0" algn="l" rtl="0">
              <a:lnSpc>
                <a:spcPct val="100000"/>
              </a:lnSpc>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8"/>
          <p:cNvSpPr txBox="1">
            <a:spLocks noGrp="1"/>
          </p:cNvSpPr>
          <p:nvPr>
            <p:ph type="title"/>
          </p:nvPr>
        </p:nvSpPr>
        <p:spPr>
          <a:xfrm>
            <a:off x="1142491" y="0"/>
            <a:ext cx="6859905" cy="1123315"/>
          </a:xfrm>
          <a:prstGeom prst="rect">
            <a:avLst/>
          </a:prstGeom>
          <a:noFill/>
          <a:ln>
            <a:noFill/>
          </a:ln>
        </p:spPr>
        <p:txBody>
          <a:bodyPr spcFirstLastPara="1" wrap="square" lIns="0" tIns="12700" rIns="0" bIns="0" anchor="t" anchorCtr="0">
            <a:spAutoFit/>
          </a:bodyPr>
          <a:lstStyle/>
          <a:p>
            <a:pPr marL="2860040" marR="5080" lvl="0" indent="-2847975" algn="l" rtl="0">
              <a:lnSpc>
                <a:spcPct val="100000"/>
              </a:lnSpc>
              <a:spcBef>
                <a:spcPts val="0"/>
              </a:spcBef>
              <a:spcAft>
                <a:spcPts val="0"/>
              </a:spcAft>
              <a:buSzPts val="1400"/>
              <a:buNone/>
            </a:pPr>
            <a:r>
              <a:rPr lang="en-US" b="0" dirty="0">
                <a:latin typeface="Times New Roman"/>
                <a:ea typeface="Times New Roman"/>
                <a:cs typeface="Times New Roman"/>
                <a:sym typeface="Times New Roman"/>
              </a:rPr>
              <a:t>Rapid application development (RAD)  Model</a:t>
            </a:r>
            <a:endParaRPr dirty="0"/>
          </a:p>
        </p:txBody>
      </p:sp>
      <p:pic>
        <p:nvPicPr>
          <p:cNvPr id="786" name="Google Shape;786;p88"/>
          <p:cNvPicPr preferRelativeResize="0"/>
          <p:nvPr/>
        </p:nvPicPr>
        <p:blipFill rotWithShape="1">
          <a:blip r:embed="rId3">
            <a:alphaModFix/>
          </a:blip>
          <a:srcRect/>
          <a:stretch/>
        </p:blipFill>
        <p:spPr>
          <a:xfrm>
            <a:off x="646176" y="1063752"/>
            <a:ext cx="8345424" cy="5442204"/>
          </a:xfrm>
          <a:prstGeom prst="rect">
            <a:avLst/>
          </a:prstGeom>
          <a:noFill/>
          <a:ln>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9"/>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792" name="Google Shape;792;p89"/>
          <p:cNvSpPr txBox="1"/>
          <p:nvPr/>
        </p:nvSpPr>
        <p:spPr>
          <a:xfrm>
            <a:off x="380998" y="706398"/>
            <a:ext cx="8382000" cy="618630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Business Modeling :</a:t>
            </a:r>
            <a:r>
              <a:rPr lang="en-US" sz="2400" b="0" i="0" u="none" strike="noStrike" cap="none">
                <a:solidFill>
                  <a:schemeClr val="dk1"/>
                </a:solidFill>
                <a:latin typeface="Times New Roman"/>
                <a:ea typeface="Times New Roman"/>
                <a:cs typeface="Times New Roman"/>
                <a:sym typeface="Times New Roman"/>
              </a:rPr>
              <a:t>The information flow among business functions is defined by answering questions like what information drives the business process, what information is generated, who generates it, where does the information go, who process it and so on. </a:t>
            </a: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Data Modeling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information collected from business modeling is refined into a set of data objects (entities) that are needed to support the business.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attributes (character of each entity) are identified and the relation between these data objects (entities) is defined.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0"/>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798" name="Google Shape;798;p90"/>
          <p:cNvSpPr txBox="1"/>
          <p:nvPr/>
        </p:nvSpPr>
        <p:spPr>
          <a:xfrm>
            <a:off x="228600" y="990600"/>
            <a:ext cx="8763000"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Process Modeling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data object defined in the data modeling phase are transformed to achieve the information flow necessary to implement a business function.</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Processing descriptions are created for adding, modifying, deleting or retrieving a data object. </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1"/>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804" name="Google Shape;804;p91"/>
          <p:cNvSpPr txBox="1"/>
          <p:nvPr/>
        </p:nvSpPr>
        <p:spPr>
          <a:xfrm>
            <a:off x="228600" y="990600"/>
            <a:ext cx="8763000"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dirty="0">
                <a:solidFill>
                  <a:srgbClr val="FF0000"/>
                </a:solidFill>
                <a:latin typeface="Times New Roman"/>
                <a:ea typeface="Times New Roman"/>
                <a:cs typeface="Times New Roman"/>
                <a:sym typeface="Times New Roman"/>
              </a:rPr>
              <a:t>Application Generation : </a:t>
            </a:r>
            <a:endParaRPr sz="1400" b="0" i="0" u="none" strike="noStrike" cap="none" dirty="0">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Automated tools are used to facilitate construction of the software;</a:t>
            </a:r>
            <a:endParaRPr sz="1400" b="0" i="0" u="none" strike="noStrike" cap="none" dirty="0">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 Even they use the 4th GL techniques. </a:t>
            </a:r>
            <a:endParaRPr sz="1400" b="0" i="0" u="none" strike="noStrike" cap="none" dirty="0">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The term fourth-generation programming </a:t>
            </a:r>
            <a:r>
              <a:rPr lang="en-US" sz="2400" b="0" i="0" u="none" strike="noStrike" cap="none" dirty="0" smtClean="0">
                <a:solidFill>
                  <a:schemeClr val="dk1"/>
                </a:solidFill>
                <a:latin typeface="Times New Roman"/>
                <a:ea typeface="Times New Roman"/>
                <a:cs typeface="Times New Roman"/>
                <a:sym typeface="Times New Roman"/>
              </a:rPr>
              <a:t>language </a:t>
            </a:r>
            <a:r>
              <a:rPr lang="en-US" sz="2400" b="0" i="0" u="none" strike="noStrike" cap="none" dirty="0">
                <a:solidFill>
                  <a:schemeClr val="dk1"/>
                </a:solidFill>
                <a:latin typeface="Times New Roman"/>
                <a:ea typeface="Times New Roman"/>
                <a:cs typeface="Times New Roman"/>
                <a:sym typeface="Times New Roman"/>
              </a:rPr>
              <a:t>is better understood to be a fourth generation environment; packages of systems development software including very high level programming languages.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A7825"/>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26395</TotalTime>
  <Words>9876</Words>
  <Application>Microsoft Office PowerPoint</Application>
  <PresentationFormat>On-screen Show (4:3)</PresentationFormat>
  <Paragraphs>907</Paragraphs>
  <Slides>177</Slides>
  <Notes>131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177</vt:i4>
      </vt:variant>
    </vt:vector>
  </HeadingPairs>
  <TitlesOfParts>
    <vt:vector size="184" baseType="lpstr">
      <vt:lpstr>Arial</vt:lpstr>
      <vt:lpstr>Helvetica Neue</vt:lpstr>
      <vt:lpstr>Noto Sans Symbols</vt:lpstr>
      <vt:lpstr>Calibri</vt:lpstr>
      <vt:lpstr>Times New Roman</vt:lpstr>
      <vt:lpstr>Wingdings</vt:lpstr>
      <vt:lpstr>Office Theme</vt:lpstr>
      <vt:lpstr>PowerPoint Presentation</vt:lpstr>
      <vt:lpstr>PowerPoint Presentation</vt:lpstr>
      <vt:lpstr>Introduction: Data Vs Information</vt:lpstr>
      <vt:lpstr>Comparison</vt:lpstr>
      <vt:lpstr>Data Vs Information Continue…</vt:lpstr>
      <vt:lpstr>System and Information System(IS)</vt:lpstr>
      <vt:lpstr>Characteristics of a System</vt:lpstr>
      <vt:lpstr>System Elements</vt:lpstr>
      <vt:lpstr>Information System(IS) Continue…</vt:lpstr>
      <vt:lpstr>Information System(IS)</vt:lpstr>
      <vt:lpstr>1.1 The Systems Development  Environment</vt:lpstr>
      <vt:lpstr>Components of Information  System</vt:lpstr>
      <vt:lpstr>IS Components</vt:lpstr>
      <vt:lpstr>PowerPoint Presentation</vt:lpstr>
      <vt:lpstr>IS Components</vt:lpstr>
      <vt:lpstr>System analysis and design</vt:lpstr>
      <vt:lpstr>System analysis and design</vt:lpstr>
      <vt:lpstr>System analysis and design</vt:lpstr>
      <vt:lpstr>System Analysis vs. System Design</vt:lpstr>
      <vt:lpstr>Systems Development Life Cycle</vt:lpstr>
      <vt:lpstr>Systems Development Life Cycle(  Phases of SDLC )</vt:lpstr>
      <vt:lpstr>Systems Development Life Cycle(  Phases of SDLC )</vt:lpstr>
      <vt:lpstr>Phases of SDLC Contd….</vt:lpstr>
      <vt:lpstr>SDLC phases       Contd…</vt:lpstr>
      <vt:lpstr>SDLC Phases   Contd…</vt:lpstr>
      <vt:lpstr>SDLC Phases Contd…</vt:lpstr>
      <vt:lpstr>SDLC Phases      Contd..</vt:lpstr>
      <vt:lpstr>Life Cycle of  System Analysis and  Design</vt:lpstr>
      <vt:lpstr>PowerPoint Presentation</vt:lpstr>
      <vt:lpstr>The Systems Analyst as a Facilitator</vt:lpstr>
      <vt:lpstr>Skills Required by Systems Analysts</vt:lpstr>
      <vt:lpstr>Systems Analysts</vt:lpstr>
      <vt:lpstr>Systems Analysts</vt:lpstr>
      <vt:lpstr>Attributes of a Systems Analyst</vt:lpstr>
      <vt:lpstr>Attributes of a Systems Analyst  Contd..</vt:lpstr>
      <vt:lpstr>Attributes of a Systems Analyst  Contd..</vt:lpstr>
      <vt:lpstr>Attributes of a Systems Analyst  Contd..</vt:lpstr>
      <vt:lpstr>What is an Information System?</vt:lpstr>
      <vt:lpstr>What is an Information System?</vt:lpstr>
      <vt:lpstr>What is an Information System?</vt:lpstr>
      <vt:lpstr>Information System Types</vt:lpstr>
      <vt:lpstr>Types of IS and level of Firm</vt:lpstr>
      <vt:lpstr>Types of IS and level of Firm</vt:lpstr>
      <vt:lpstr>Transaction Processing Systems(TPS)</vt:lpstr>
      <vt:lpstr>Transaction Processing System  (TPS)</vt:lpstr>
      <vt:lpstr>Transaction Processing System  (TPS)</vt:lpstr>
      <vt:lpstr>Management Information Systems(MIS)</vt:lpstr>
      <vt:lpstr>MIS Continue..</vt:lpstr>
      <vt:lpstr>Properties of MIS</vt:lpstr>
      <vt:lpstr>Properties of MIS     Continue..</vt:lpstr>
      <vt:lpstr>Decision Support System(DSS)</vt:lpstr>
      <vt:lpstr>Decision Support System(DSS)</vt:lpstr>
      <vt:lpstr>Decision support System(DSS):</vt:lpstr>
      <vt:lpstr>Executive Information System</vt:lpstr>
      <vt:lpstr>Features of EIS</vt:lpstr>
      <vt:lpstr>Expert System</vt:lpstr>
      <vt:lpstr>Components of an Expert System Expert System</vt:lpstr>
      <vt:lpstr>Expert System Advantages</vt:lpstr>
      <vt:lpstr>Office automation systems</vt:lpstr>
      <vt:lpstr>System Development Lifecycle</vt:lpstr>
      <vt:lpstr>Water fall model</vt:lpstr>
      <vt:lpstr>Water fall model</vt:lpstr>
      <vt:lpstr>Waterfall model</vt:lpstr>
      <vt:lpstr>Waterfall Model </vt:lpstr>
      <vt:lpstr>Advantage</vt:lpstr>
      <vt:lpstr>Disadvantages</vt:lpstr>
      <vt:lpstr>Prototype Model</vt:lpstr>
      <vt:lpstr>Prototyping Ctd…</vt:lpstr>
      <vt:lpstr>Advantage of Prototype Model</vt:lpstr>
      <vt:lpstr>Disadvantages of Prototype Model</vt:lpstr>
      <vt:lpstr>Spiral Model</vt:lpstr>
      <vt:lpstr>Spiral model</vt:lpstr>
      <vt:lpstr>Spiral model Contd..</vt:lpstr>
      <vt:lpstr>Phases of Spiral model</vt:lpstr>
      <vt:lpstr>Phases of Spiral model</vt:lpstr>
      <vt:lpstr>Phases of Spiral model</vt:lpstr>
      <vt:lpstr>Phases of Spiral model</vt:lpstr>
      <vt:lpstr>Advantages of Spiral Model: </vt:lpstr>
      <vt:lpstr>Advantage of Spiral Model  contd…</vt:lpstr>
      <vt:lpstr>Disadvantages of Spiral Model: </vt:lpstr>
      <vt:lpstr>Disadvantage contd…</vt:lpstr>
      <vt:lpstr>Computer-Aided Software Engineering  (CASE) Tools</vt:lpstr>
      <vt:lpstr>Computer-Aided Software Engineering  (CASE) Tools</vt:lpstr>
      <vt:lpstr>Computer-Aided Software  Engineering (CASE) Tools</vt:lpstr>
      <vt:lpstr>Types of CASE tools</vt:lpstr>
      <vt:lpstr>Types of CASE tools Continue..</vt:lpstr>
      <vt:lpstr>CASE repository</vt:lpstr>
      <vt:lpstr>CASE Tools</vt:lpstr>
      <vt:lpstr>CASE Tools</vt:lpstr>
      <vt:lpstr>PowerPoint Presentation</vt:lpstr>
      <vt:lpstr>PowerPoint Presentation</vt:lpstr>
      <vt:lpstr>PowerPoint Presentation</vt:lpstr>
      <vt:lpstr>PowerPoint Presentation</vt:lpstr>
      <vt:lpstr>When to use RAD Methodology? </vt:lpstr>
      <vt:lpstr>SDLC RAD modeling has following phases  </vt:lpstr>
      <vt:lpstr>Rapid application development (RAD)  Model</vt:lpstr>
      <vt:lpstr>RAD Model</vt:lpstr>
      <vt:lpstr>RAD Model</vt:lpstr>
      <vt:lpstr>RAD Model</vt:lpstr>
      <vt:lpstr>RAD Model</vt:lpstr>
      <vt:lpstr>PowerPoint Presentation</vt:lpstr>
      <vt:lpstr>PowerPoint Presentation</vt:lpstr>
      <vt:lpstr>Traditional Vs RAD Diagram</vt:lpstr>
      <vt:lpstr>RAD Model Vs Traditional SDLC </vt:lpstr>
      <vt:lpstr>RAD Model Vs Traditional SDLC </vt:lpstr>
      <vt:lpstr>Joint Application Design</vt:lpstr>
      <vt:lpstr>Joint Application Design</vt:lpstr>
      <vt:lpstr>PowerPoint Presentation</vt:lpstr>
      <vt:lpstr>JAD Session</vt:lpstr>
      <vt:lpstr>Joint application design (JAD) Continue..</vt:lpstr>
      <vt:lpstr>Agile Model</vt:lpstr>
      <vt:lpstr>Agile Method</vt:lpstr>
      <vt:lpstr>Advantage of Agile Method</vt:lpstr>
      <vt:lpstr>Disadvantage of Agile Method</vt:lpstr>
      <vt:lpstr>Extreme Programming (XP)</vt:lpstr>
      <vt:lpstr>Extreme Programming (XP)</vt:lpstr>
      <vt:lpstr>Extreme Programming (XP)</vt:lpstr>
      <vt:lpstr>Extreme Programming (XP)</vt:lpstr>
      <vt:lpstr>Advantage of Extreme Programming (XP)</vt:lpstr>
      <vt:lpstr>Application of Extreme Programming (XP)</vt:lpstr>
      <vt:lpstr>Service-Oriented Architecture</vt:lpstr>
      <vt:lpstr>Service-Oriented Architecture</vt:lpstr>
      <vt:lpstr>Service-Oriented Architecture</vt:lpstr>
      <vt:lpstr>Advantages of SOA: </vt:lpstr>
      <vt:lpstr>Disadvantages of SOA: </vt:lpstr>
      <vt:lpstr>Object Oriented Analysis and Design</vt:lpstr>
      <vt:lpstr>Object Oriented Analysis and Design</vt:lpstr>
      <vt:lpstr>Object Oriented Analysis</vt:lpstr>
      <vt:lpstr>Purpose of OO Analysis and Design </vt:lpstr>
      <vt:lpstr>Object Oriented Analysis</vt:lpstr>
      <vt:lpstr>Object Oriented Design</vt:lpstr>
      <vt:lpstr>Advantages of Object-Oriented Analysis and Design </vt:lpstr>
      <vt:lpstr>Difference between Structured and  Object-Oriented Analysis and Design</vt:lpstr>
      <vt:lpstr>Disadvantages of Object-Oriented Analysis and Design </vt:lpstr>
      <vt:lpstr>Disadvantages of Object-Oriented Analysis and Design </vt:lpstr>
      <vt:lpstr>What Is Software? </vt:lpstr>
      <vt:lpstr>The Early Days of Software </vt:lpstr>
      <vt:lpstr>The Early Days of Software </vt:lpstr>
      <vt:lpstr>The Personal Computing Era</vt:lpstr>
      <vt:lpstr>The Personal Computing Era</vt:lpstr>
      <vt:lpstr>The Personal Computing Era</vt:lpstr>
      <vt:lpstr>The Mobile Device</vt:lpstr>
      <vt:lpstr>Software Development Today</vt:lpstr>
      <vt:lpstr>Software Acquisition</vt:lpstr>
      <vt:lpstr>Software Acquisition</vt:lpstr>
      <vt:lpstr>Software Acquisition</vt:lpstr>
      <vt:lpstr>Software Acquisition</vt:lpstr>
      <vt:lpstr>Software Acquisition</vt:lpstr>
      <vt:lpstr>Software Acquisition Process</vt:lpstr>
      <vt:lpstr>Software Reuse &amp; Types of Software Reuse</vt:lpstr>
      <vt:lpstr>PowerPoint Presentation</vt:lpstr>
      <vt:lpstr>Benefits and Drawbacks of Software Reuse</vt:lpstr>
      <vt:lpstr>Barriers to making software available for reuse</vt:lpstr>
      <vt:lpstr>Managing the information system project  </vt:lpstr>
      <vt:lpstr>Project Management</vt:lpstr>
      <vt:lpstr>Project Management</vt:lpstr>
      <vt:lpstr>Managing the Information  Systems Project</vt:lpstr>
      <vt:lpstr>Project  scheduling </vt:lpstr>
      <vt:lpstr>WORK BREAKDOWN STRUCTURE (WBS) </vt:lpstr>
      <vt:lpstr>WORK BREAKDOWN STRUCTURE (WBS) </vt:lpstr>
      <vt:lpstr>Types of Work BreakDown Structure</vt:lpstr>
      <vt:lpstr>PowerPoint Presentation</vt:lpstr>
      <vt:lpstr>SCHEDULING TOOLS OR TECHNIQUES</vt:lpstr>
      <vt:lpstr>Gantt Chart </vt:lpstr>
      <vt:lpstr>Gantt Chart </vt:lpstr>
      <vt:lpstr>APPLICATION OF GANTT CHART</vt:lpstr>
      <vt:lpstr>Advantages and disadvantages of  Gantt chart</vt:lpstr>
      <vt:lpstr>An example of Gantt chart</vt:lpstr>
      <vt:lpstr>Gantt chart  of Software Development</vt:lpstr>
      <vt:lpstr>Project Management Information Systems</vt:lpstr>
      <vt:lpstr>Project Management Information Systems</vt:lpstr>
      <vt:lpstr>Project Management Information Systems</vt:lpstr>
      <vt:lpstr>Project Management Software</vt:lpstr>
      <vt:lpstr>Benefits Of  Project Management Software</vt:lpstr>
      <vt:lpstr> Some Project Management Software Programs</vt:lpstr>
      <vt:lpstr> Some Project Management Software Programs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nta</dc:creator>
  <cp:lastModifiedBy>bibash adhikari</cp:lastModifiedBy>
  <cp:revision>151</cp:revision>
  <dcterms:created xsi:type="dcterms:W3CDTF">2021-05-08T06:38:06Z</dcterms:created>
  <dcterms:modified xsi:type="dcterms:W3CDTF">2025-12-19T08:07:55Z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2020-01-21T00:00:00Z</vt:filetime>
  </property>
  <property fmtid="{D5CDD505-2E9C-101B-9397-08002B2CF9AE}" pid="3" name="Creator">
    <vt:lpwstr>Microsoft® PowerPoint® 2013</vt:lpwstr>
  </property>
  <property fmtid="{D5CDD505-2E9C-101B-9397-08002B2CF9AE}" pid="4" name="LastSaved">
    <vt:filetime>2021-05-08T00:00:00Z</vt:filetime>
  </property>
</Properties>
</file>